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53"/>
  </p:notesMasterIdLst>
  <p:handoutMasterIdLst>
    <p:handoutMasterId r:id="rId54"/>
  </p:handoutMasterIdLst>
  <p:sldIdLst>
    <p:sldId id="596" r:id="rId2"/>
    <p:sldId id="597" r:id="rId3"/>
    <p:sldId id="938" r:id="rId4"/>
    <p:sldId id="939" r:id="rId5"/>
    <p:sldId id="940" r:id="rId6"/>
    <p:sldId id="942" r:id="rId7"/>
    <p:sldId id="943" r:id="rId8"/>
    <p:sldId id="944" r:id="rId9"/>
    <p:sldId id="945" r:id="rId10"/>
    <p:sldId id="946" r:id="rId11"/>
    <p:sldId id="947" r:id="rId12"/>
    <p:sldId id="988" r:id="rId13"/>
    <p:sldId id="989" r:id="rId14"/>
    <p:sldId id="990" r:id="rId15"/>
    <p:sldId id="991" r:id="rId16"/>
    <p:sldId id="948" r:id="rId17"/>
    <p:sldId id="950" r:id="rId18"/>
    <p:sldId id="951" r:id="rId19"/>
    <p:sldId id="952" r:id="rId20"/>
    <p:sldId id="953" r:id="rId21"/>
    <p:sldId id="954" r:id="rId22"/>
    <p:sldId id="955" r:id="rId23"/>
    <p:sldId id="956" r:id="rId24"/>
    <p:sldId id="958" r:id="rId25"/>
    <p:sldId id="959" r:id="rId26"/>
    <p:sldId id="960" r:id="rId27"/>
    <p:sldId id="961" r:id="rId28"/>
    <p:sldId id="963" r:id="rId29"/>
    <p:sldId id="965" r:id="rId30"/>
    <p:sldId id="962" r:id="rId31"/>
    <p:sldId id="967" r:id="rId32"/>
    <p:sldId id="966" r:id="rId33"/>
    <p:sldId id="968" r:id="rId34"/>
    <p:sldId id="969" r:id="rId35"/>
    <p:sldId id="970" r:id="rId36"/>
    <p:sldId id="971" r:id="rId37"/>
    <p:sldId id="972" r:id="rId38"/>
    <p:sldId id="973" r:id="rId39"/>
    <p:sldId id="974" r:id="rId40"/>
    <p:sldId id="975" r:id="rId41"/>
    <p:sldId id="977" r:id="rId42"/>
    <p:sldId id="978" r:id="rId43"/>
    <p:sldId id="979" r:id="rId44"/>
    <p:sldId id="980" r:id="rId45"/>
    <p:sldId id="981" r:id="rId46"/>
    <p:sldId id="982" r:id="rId47"/>
    <p:sldId id="984" r:id="rId48"/>
    <p:sldId id="985" r:id="rId49"/>
    <p:sldId id="986" r:id="rId50"/>
    <p:sldId id="987" r:id="rId51"/>
    <p:sldId id="617" r:id="rId52"/>
  </p:sldIdLst>
  <p:sldSz cx="9144000" cy="5143500" type="screen16x9"/>
  <p:notesSz cx="6773863" cy="9659938"/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285479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570957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856436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141914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1427393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1712871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1998350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2283829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42">
          <p15:clr>
            <a:srgbClr val="A4A3A4"/>
          </p15:clr>
        </p15:guide>
        <p15:guide id="2" pos="21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3333FF"/>
    <a:srgbClr val="FF9900"/>
    <a:srgbClr val="CC9900"/>
    <a:srgbClr val="CC3300"/>
    <a:srgbClr val="CC00CC"/>
    <a:srgbClr val="003300"/>
    <a:srgbClr val="FFCCFF"/>
    <a:srgbClr val="FF0000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6" autoAdjust="0"/>
    <p:restoredTop sz="79658" autoAdjust="0"/>
  </p:normalViewPr>
  <p:slideViewPr>
    <p:cSldViewPr>
      <p:cViewPr varScale="1">
        <p:scale>
          <a:sx n="83" d="100"/>
          <a:sy n="83" d="100"/>
        </p:scale>
        <p:origin x="216" y="45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18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542" y="-96"/>
      </p:cViewPr>
      <p:guideLst>
        <p:guide orient="horz" pos="3042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5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587875"/>
            <a:ext cx="4967287" cy="4348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75107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9863" y="725488"/>
            <a:ext cx="6434137" cy="361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301372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285479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570957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856436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141914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1427393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712871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998350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283829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现场操作这些指令。</a:t>
            </a:r>
          </a:p>
        </p:txBody>
      </p:sp>
    </p:spTree>
    <p:extLst>
      <p:ext uri="{BB962C8B-B14F-4D97-AF65-F5344CB8AC3E}">
        <p14:creationId xmlns:p14="http://schemas.microsoft.com/office/powerpoint/2010/main" val="3523119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78507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33752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319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050699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91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411956"/>
            <a:ext cx="6372225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9" descr="Light horizontal"/>
          <p:cNvSpPr>
            <a:spLocks noChangeArrowheads="1"/>
          </p:cNvSpPr>
          <p:nvPr/>
        </p:nvSpPr>
        <p:spPr bwMode="gray">
          <a:xfrm>
            <a:off x="9526" y="7146"/>
            <a:ext cx="1473200" cy="5136356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invGray">
          <a:xfrm>
            <a:off x="2" y="3200402"/>
            <a:ext cx="9153525" cy="8274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ltGray">
          <a:xfrm>
            <a:off x="1473201" y="3829050"/>
            <a:ext cx="7137400" cy="40005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3143252"/>
            <a:ext cx="7239000" cy="759619"/>
          </a:xfrm>
        </p:spPr>
        <p:txBody>
          <a:bodyPr/>
          <a:lstStyle>
            <a:lvl1pPr algn="l">
              <a:defRPr sz="3300" b="1"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3886200"/>
            <a:ext cx="7086600" cy="28575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857752"/>
            <a:ext cx="2133600" cy="183356"/>
          </a:xfrm>
        </p:spPr>
        <p:txBody>
          <a:bodyPr/>
          <a:lstStyle>
            <a:lvl1pPr>
              <a:defRPr sz="900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857752"/>
            <a:ext cx="2895600" cy="183356"/>
          </a:xfrm>
        </p:spPr>
        <p:txBody>
          <a:bodyPr/>
          <a:lstStyle>
            <a:lvl1pPr>
              <a:defRPr sz="90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857752"/>
            <a:ext cx="2133600" cy="183356"/>
          </a:xfrm>
        </p:spPr>
        <p:txBody>
          <a:bodyPr/>
          <a:lstStyle>
            <a:lvl1pPr>
              <a:defRPr sz="900"/>
            </a:lvl1pPr>
          </a:lstStyle>
          <a:p>
            <a:fld id="{5487D431-18E7-4504-9CA3-7A8406701E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2690298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D5F21E-5FE6-4FB1-868C-C8EDB34D830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2" y="4785998"/>
            <a:ext cx="1787352" cy="336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3" y="0"/>
            <a:ext cx="1189261" cy="519522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149762876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A7A53-8BC2-405E-9D30-836DFB28533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2" y="0"/>
            <a:ext cx="1189261" cy="483518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569921992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C990A-D52E-426C-908F-A662160ACCF3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2" y="0"/>
            <a:ext cx="1189261" cy="483518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540584344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51435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2" y="0"/>
            <a:ext cx="9153525" cy="514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1425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16696"/>
            <a:ext cx="7670800" cy="48339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07244"/>
            <a:ext cx="8229600" cy="393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557213" lvl="1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zh-CN" altLang="en-US" dirty="0"/>
              <a:t>第二级</a:t>
            </a:r>
          </a:p>
          <a:p>
            <a:pPr marL="857250" lvl="2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</a:pPr>
            <a:r>
              <a:rPr lang="zh-CN" altLang="en-US" dirty="0"/>
              <a:t>第三级</a:t>
            </a:r>
          </a:p>
          <a:p>
            <a:pPr marL="1200150" lvl="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00602"/>
            <a:ext cx="213360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00602"/>
            <a:ext cx="289560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2"/>
            <a:ext cx="213360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ea typeface="宋体" panose="02010600030101010101" pitchFamily="2" charset="-122"/>
              </a:defRPr>
            </a:lvl1pPr>
          </a:lstStyle>
          <a:p>
            <a:fld id="{C6AB6183-1F23-4D52-AA19-BCDBDA33054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239316"/>
            <a:ext cx="7391400" cy="42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196454"/>
            <a:ext cx="9906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500" b="1">
                <a:solidFill>
                  <a:schemeClr val="bg1"/>
                </a:solidFill>
                <a:ea typeface="宋体" panose="02010600030101010101" pitchFamily="2" charset="-122"/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92332" y="-255190"/>
            <a:ext cx="204788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2" y="4785998"/>
            <a:ext cx="1787352" cy="336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871C13-38BE-41B8-9F34-F89E47C316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3" y="0"/>
            <a:ext cx="1189261" cy="519522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0961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802" r:id="rId3"/>
    <p:sldLayoutId id="2147483803" r:id="rId4"/>
  </p:sldLayoutIdLst>
  <p:transition spd="slow">
    <p:wipe dir="d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altLang="zh-CN" sz="2700" b="1" kern="1200" dirty="0" smtClean="0">
          <a:solidFill>
            <a:srgbClr val="FFFF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lang="zh-CN" altLang="en-US" sz="2400" b="1" kern="1200" dirty="0" smtClean="0">
          <a:solidFill>
            <a:srgbClr val="6633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lang="zh-CN" altLang="en-US" sz="21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华文新魏" panose="02010800040101010101" pitchFamily="2" charset="-122"/>
          <a:ea typeface="华文新魏" panose="02010800040101010101" pitchFamily="2" charset="-122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lang="zh-CN" altLang="en-US" sz="18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lang="zh-CN" altLang="en-US" sz="15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lang="zh-CN" altLang="en-US" sz="15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仿宋" panose="02010609060101010101" pitchFamily="49" charset="-122"/>
          <a:ea typeface="仿宋" panose="020106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600" dirty="0"/>
              <a:t>Python</a:t>
            </a:r>
            <a:r>
              <a:rPr lang="zh-CN" altLang="en-US" sz="3600" dirty="0"/>
              <a:t>语言程序设计</a:t>
            </a:r>
            <a:r>
              <a:rPr lang="en-US" altLang="zh-CN" sz="3600" dirty="0"/>
              <a:t>-5</a:t>
            </a:r>
            <a:endParaRPr lang="zh-CN" alt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67894"/>
            <a:ext cx="7086600" cy="360040"/>
          </a:xfrm>
          <a:effectLst>
            <a:reflection blurRad="25400" stA="41000" endPos="72000" dir="5400000" sy="-100000" algn="bl" rotWithShape="0"/>
          </a:effectLst>
        </p:spPr>
        <p:txBody>
          <a:bodyPr/>
          <a:lstStyle/>
          <a:p>
            <a:pPr algn="r"/>
            <a:r>
              <a:rPr lang="zh-CN" altLang="en-US" dirty="0">
                <a:solidFill>
                  <a:srgbClr val="FF99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计算机基础教育研究所</a:t>
            </a:r>
            <a:r>
              <a:rPr lang="en-US" altLang="zh-CN" dirty="0">
                <a:solidFill>
                  <a:srgbClr val="FF99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--2018.3</a:t>
            </a:r>
            <a:endParaRPr lang="zh-CN" altLang="en-US" dirty="0">
              <a:solidFill>
                <a:srgbClr val="FF99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24" y="44625"/>
            <a:ext cx="2664183" cy="6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6041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2FEAE2-6B51-4AD2-A8FA-E79FE84A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66429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文件的读写：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E87FEEA5-DF7F-4276-8E0C-010EDD95B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98391"/>
            <a:ext cx="644485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个与文件内容写入有关的方法，如表所示。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6584331-3603-4C83-AC18-0438DDDE7C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701215"/>
              </p:ext>
            </p:extLst>
          </p:nvPr>
        </p:nvGraphicFramePr>
        <p:xfrm>
          <a:off x="1284424" y="2139702"/>
          <a:ext cx="6575151" cy="1669542"/>
        </p:xfrm>
        <a:graphic>
          <a:graphicData uri="http://schemas.openxmlformats.org/drawingml/2006/table">
            <a:tbl>
              <a:tblPr/>
              <a:tblGrid>
                <a:gridCol w="2134542">
                  <a:extLst>
                    <a:ext uri="{9D8B030D-6E8A-4147-A177-3AD203B41FA5}">
                      <a16:colId xmlns:a16="http://schemas.microsoft.com/office/drawing/2014/main" val="576217685"/>
                    </a:ext>
                  </a:extLst>
                </a:gridCol>
                <a:gridCol w="4440609">
                  <a:extLst>
                    <a:ext uri="{9D8B030D-6E8A-4147-A177-3AD203B41FA5}">
                      <a16:colId xmlns:a16="http://schemas.microsoft.com/office/drawing/2014/main" val="1730568923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indent="15875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15875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方法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2667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含义</a:t>
                      </a:r>
                      <a:endParaRPr kumimoji="0" lang="zh-CN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775162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&lt;file&gt;.write(s)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向文件写入一个字符串或字节流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5172078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&lt;file&gt;.writelines(lines)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将一个元素为字符串的列表写入文件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477797"/>
                  </a:ext>
                </a:extLst>
              </a:tr>
              <a:tr h="5486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&lt;file&gt;.seek(offset)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改变当前文件操作指针的位置，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offset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的值：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0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：文件开头；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 1: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当前位置；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 2: 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文件结尾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34169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19730077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2FEAE2-6B51-4AD2-A8FA-E79FE84A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66429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文件的读写：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AAFE322-A518-490F-9F56-01AEDA72098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9240830"/>
              </p:ext>
            </p:extLst>
          </p:nvPr>
        </p:nvGraphicFramePr>
        <p:xfrm>
          <a:off x="1452600" y="1369981"/>
          <a:ext cx="5400600" cy="2364105"/>
        </p:xfrm>
        <a:graphic>
          <a:graphicData uri="http://schemas.openxmlformats.org/drawingml/2006/table">
            <a:tbl>
              <a:tblPr/>
              <a:tblGrid>
                <a:gridCol w="423856">
                  <a:extLst>
                    <a:ext uri="{9D8B030D-6E8A-4147-A177-3AD203B41FA5}">
                      <a16:colId xmlns:a16="http://schemas.microsoft.com/office/drawing/2014/main" val="3645848081"/>
                    </a:ext>
                  </a:extLst>
                </a:gridCol>
                <a:gridCol w="777865">
                  <a:extLst>
                    <a:ext uri="{9D8B030D-6E8A-4147-A177-3AD203B41FA5}">
                      <a16:colId xmlns:a16="http://schemas.microsoft.com/office/drawing/2014/main" val="3857513903"/>
                    </a:ext>
                  </a:extLst>
                </a:gridCol>
                <a:gridCol w="3170189">
                  <a:extLst>
                    <a:ext uri="{9D8B030D-6E8A-4147-A177-3AD203B41FA5}">
                      <a16:colId xmlns:a16="http://schemas.microsoft.com/office/drawing/2014/main" val="4246572139"/>
                    </a:ext>
                  </a:extLst>
                </a:gridCol>
                <a:gridCol w="1028690">
                  <a:extLst>
                    <a:ext uri="{9D8B030D-6E8A-4147-A177-3AD203B41FA5}">
                      <a16:colId xmlns:a16="http://schemas.microsoft.com/office/drawing/2014/main" val="3289944281"/>
                    </a:ext>
                  </a:extLst>
                </a:gridCol>
              </a:tblGrid>
              <a:tr h="34290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m7.3WriteListtoFile.py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536070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0628798"/>
                  </a:ext>
                </a:extLst>
              </a:tr>
              <a:tr h="1333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fname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input("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请输入要写入的文件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 ") 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fname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"w+")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= ["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唐诗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 "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宋词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 "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元曲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"]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fo.writelines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(ls)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line in 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print(line)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fo.close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0359193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7387541"/>
                  </a:ext>
                </a:extLst>
              </a:tr>
            </a:tbl>
          </a:graphicData>
        </a:graphic>
      </p:graphicFrame>
      <p:sp>
        <p:nvSpPr>
          <p:cNvPr id="6" name="矩形 3">
            <a:extLst>
              <a:ext uri="{FF2B5EF4-FFF2-40B4-BE49-F238E27FC236}">
                <a16:creationId xmlns:a16="http://schemas.microsoft.com/office/drawing/2014/main" id="{09F15051-C972-4B67-AB0C-D137970460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738" y="3731742"/>
            <a:ext cx="230063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程序执行结果如下：</a:t>
            </a:r>
            <a:endParaRPr lang="zh-CN" altLang="zh-CN" sz="1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F834FDB-917C-4152-B783-E22987DD81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8300002"/>
              </p:ext>
            </p:extLst>
          </p:nvPr>
        </p:nvGraphicFramePr>
        <p:xfrm>
          <a:off x="1812640" y="4222564"/>
          <a:ext cx="4680520" cy="548878"/>
        </p:xfrm>
        <a:graphic>
          <a:graphicData uri="http://schemas.openxmlformats.org/drawingml/2006/table">
            <a:tbl>
              <a:tblPr/>
              <a:tblGrid>
                <a:gridCol w="4680520">
                  <a:extLst>
                    <a:ext uri="{9D8B030D-6E8A-4147-A177-3AD203B41FA5}">
                      <a16:colId xmlns:a16="http://schemas.microsoft.com/office/drawing/2014/main" val="4092812771"/>
                    </a:ext>
                  </a:extLst>
                </a:gridCol>
              </a:tblGrid>
              <a:tr h="54887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请输入要写入的文件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 test.txt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2938939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79538883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200" dirty="0" err="1"/>
              <a:t>os模块</a:t>
            </a:r>
            <a:endParaRPr lang="zh-CN" altLang="en-US" sz="3000" dirty="0"/>
          </a:p>
        </p:txBody>
      </p:sp>
      <p:graphicFrame>
        <p:nvGraphicFramePr>
          <p:cNvPr id="8" name="Content Placeholder -1">
            <a:extLst>
              <a:ext uri="{FF2B5EF4-FFF2-40B4-BE49-F238E27FC236}">
                <a16:creationId xmlns:a16="http://schemas.microsoft.com/office/drawing/2014/main" id="{FB9DCF49-16A2-4307-89C3-416C6B0E5B1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5995509"/>
              </p:ext>
            </p:extLst>
          </p:nvPr>
        </p:nvGraphicFramePr>
        <p:xfrm>
          <a:off x="179512" y="659123"/>
          <a:ext cx="8784976" cy="43608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444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4056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4005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 dirty="0">
                          <a:latin typeface="Calibri" panose="020F0502020204030204" charset="0"/>
                          <a:ea typeface="Calibri" panose="020F0502020204030204" charset="0"/>
                          <a:cs typeface="Calibri" panose="020F0502020204030204" charset="0"/>
                        </a:rPr>
                        <a:t>access(path, mode)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测试是否可以按照</a:t>
                      </a: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mode</a:t>
                      </a: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指定的权限访问文件</a:t>
                      </a:r>
                      <a:endParaRPr lang="en-US" sz="1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chdir(path)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把</a:t>
                      </a: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设为当前工作目录</a:t>
                      </a:r>
                      <a:endParaRPr lang="en-US" sz="1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01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chmod</a:t>
                      </a: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(path, mode, *, </a:t>
                      </a: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dir_fd</a:t>
                      </a: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=None, </a:t>
                      </a: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follow_symlinks</a:t>
                      </a: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=True)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改变文件的访问权限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curdir</a:t>
                      </a:r>
                      <a:endParaRPr lang="en-US" altLang="zh-CN" sz="1800" b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当前文件夹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4837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environ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包含系统环境变量和值的字典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37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extsep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当前操作系统所使用的文件扩展名分隔符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get_exec_path()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返回可执行文件的搜索路径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getcwd()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返回当前工作目录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0" algn="l">
                        <a:buNone/>
                      </a:pPr>
                      <a:r>
                        <a:rPr lang="zh-CN" altLang="en-US" sz="18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listdir(path)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返回path目录下的文件和目录列表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305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open(path, flags, mode=0o777, *, </a:t>
                      </a: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dir_fd</a:t>
                      </a: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=None)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按照</a:t>
                      </a: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mode</a:t>
                      </a: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指定的权限打开文件，默认权限为可读、可写、可执行</a:t>
                      </a:r>
                      <a:endParaRPr lang="en-US" sz="1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4005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popen</a:t>
                      </a: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</a:t>
                      </a: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cmd</a:t>
                      </a: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 mode='r', buffering=-1)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创建进程，启动外部程序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4810380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200" dirty="0" err="1"/>
              <a:t>os模块</a:t>
            </a:r>
            <a:endParaRPr lang="zh-CN" altLang="en-US" sz="3000" dirty="0"/>
          </a:p>
        </p:txBody>
      </p:sp>
      <p:graphicFrame>
        <p:nvGraphicFramePr>
          <p:cNvPr id="9" name="Content Placeholder -1">
            <a:extLst>
              <a:ext uri="{FF2B5EF4-FFF2-40B4-BE49-F238E27FC236}">
                <a16:creationId xmlns:a16="http://schemas.microsoft.com/office/drawing/2014/main" id="{7CAE5927-6282-491B-959D-FB00E20063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12477030"/>
              </p:ext>
            </p:extLst>
          </p:nvPr>
        </p:nvGraphicFramePr>
        <p:xfrm>
          <a:off x="457200" y="843558"/>
          <a:ext cx="8435280" cy="438913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186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166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remove(path)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删除指定的文件，要求用户拥有删除文件的权限，并且文件没有只读或其他特殊属性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rename(</a:t>
                      </a:r>
                      <a:r>
                        <a:rPr lang="en-US" altLang="zh-CN" sz="1800" b="0" u="none" dirty="0" err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src</a:t>
                      </a:r>
                      <a:r>
                        <a:rPr lang="en-US" altLang="zh-CN" sz="1800" b="0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, </a:t>
                      </a:r>
                      <a:r>
                        <a:rPr lang="en-US" altLang="zh-CN" sz="1800" b="0" u="none" dirty="0" err="1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dst</a:t>
                      </a:r>
                      <a:r>
                        <a:rPr lang="en-US" altLang="zh-CN" sz="1800" b="0" u="none" dirty="0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重命名文件或目录，可以实现文件的移动，若目标文件已存在则抛出异常，不能跨越磁盘或分区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replace(old, new)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重命名文件或目录，若目标文件已存在则直接覆盖，不能跨越磁盘或分区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scandir</a:t>
                      </a: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(path='.')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返回包含指定文件夹中所有</a:t>
                      </a: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DirEntry</a:t>
                      </a: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对象的迭代对象，遍历文件夹时比</a:t>
                      </a: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listdir()</a:t>
                      </a: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更加高效</a:t>
                      </a:r>
                      <a:endParaRPr lang="en-US" sz="18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sep</a:t>
                      </a:r>
                      <a:endParaRPr lang="en-US" altLang="zh-CN" sz="1800" b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当前操作系统所使用的路径分隔符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startfile(filepath [, operation])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使用关联的应用程序打开指定文件或启动指定应用程序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stat(path)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返回文件的所有属性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system()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启动外部程序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truncate(path, length)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将文件截断，只保留指定长度的内容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18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write(fd, data)</a:t>
                      </a: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将</a:t>
                      </a: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bytes</a:t>
                      </a:r>
                      <a:r>
                        <a:rPr lang="zh-CN" altLang="en-US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对象</a:t>
                      </a:r>
                      <a:r>
                        <a:rPr lang="en-US" altLang="zh-CN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data</a:t>
                      </a:r>
                      <a:r>
                        <a:rPr lang="zh-CN" altLang="en-US" sz="18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写入文件</a:t>
                      </a:r>
                      <a:r>
                        <a:rPr lang="en-US" altLang="zh-CN" sz="1800" b="0" u="none" dirty="0" err="1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fd</a:t>
                      </a:r>
                      <a:endParaRPr lang="en-US" sz="1800" b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5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5149050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200" dirty="0" err="1"/>
              <a:t>os.path模块</a:t>
            </a:r>
            <a:endParaRPr lang="zh-CN" altLang="en-US" sz="3000" dirty="0"/>
          </a:p>
        </p:txBody>
      </p:sp>
      <p:graphicFrame>
        <p:nvGraphicFramePr>
          <p:cNvPr id="6" name="Table -1">
            <a:extLst>
              <a:ext uri="{FF2B5EF4-FFF2-40B4-BE49-F238E27FC236}">
                <a16:creationId xmlns:a16="http://schemas.microsoft.com/office/drawing/2014/main" id="{848AAC47-AA25-4118-8AF0-1A39E5D5F9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7446861"/>
              </p:ext>
            </p:extLst>
          </p:nvPr>
        </p:nvGraphicFramePr>
        <p:xfrm>
          <a:off x="-108520" y="987574"/>
          <a:ext cx="8928992" cy="33528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367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22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49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abspath(path)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返回给定路径的绝对路径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basename(path)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返回指定路径的最后一个组成部分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commonpath(paths)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返回给定的多个路径的最长公共路径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commonprefix(paths)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返回给定的多个路径的最长公共前缀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dirname(p)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返回给定路径的文件夹部分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exists(path)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判断文件是否存在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getatime(filename)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返回文件的最后访问时间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getctime(filename)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返回文件的创建时间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getmtime(filename)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返回文件的最后修改时间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49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getsize(filename)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返回文件的大小</a:t>
                      </a:r>
                    </a:p>
                  </a:txBody>
                  <a:tcPr marL="36193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300734"/>
      </p:ext>
    </p:extLst>
  </p:cSld>
  <p:clrMapOvr>
    <a:masterClrMapping/>
  </p:clrMapOvr>
  <p:transition spd="slow">
    <p:wipe dir="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200" dirty="0" err="1"/>
              <a:t>os.path模块</a:t>
            </a:r>
            <a:endParaRPr lang="zh-CN" altLang="en-US" sz="3000" dirty="0"/>
          </a:p>
        </p:txBody>
      </p:sp>
      <p:graphicFrame>
        <p:nvGraphicFramePr>
          <p:cNvPr id="7" name="Table -1">
            <a:extLst>
              <a:ext uri="{FF2B5EF4-FFF2-40B4-BE49-F238E27FC236}">
                <a16:creationId xmlns:a16="http://schemas.microsoft.com/office/drawing/2014/main" id="{4F4BE0B4-4F28-4C7D-9E96-E4B60692C6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4976450"/>
              </p:ext>
            </p:extLst>
          </p:nvPr>
        </p:nvGraphicFramePr>
        <p:xfrm>
          <a:off x="107504" y="893440"/>
          <a:ext cx="8712968" cy="396241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00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123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4373"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方法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altLang="en-US" sz="2000" b="1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功能说明</a:t>
                      </a:r>
                    </a:p>
                  </a:txBody>
                  <a:tcPr marL="0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isabs(path)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判断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是否为绝对路径</a:t>
                      </a:r>
                      <a:endParaRPr 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isdir(path)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判断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是否为文件夹</a:t>
                      </a:r>
                      <a:endParaRPr 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isfile(path)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判断</a:t>
                      </a:r>
                      <a:r>
                        <a:rPr lang="en-US" altLang="zh-CN" sz="20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r>
                        <a:rPr lang="zh-CN" altLang="en-US" sz="20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是否为文件</a:t>
                      </a:r>
                      <a:endParaRPr lang="en-US" sz="2000" b="0" u="none" dirty="0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join(path, *paths)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连接两个或多个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path</a:t>
                      </a:r>
                      <a:endParaRPr 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realpath(path)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返回给定路径的绝对路径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relpath(path)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返回给定路径的相对路径，不能跨越磁盘驱动器或分区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samefile(f1, f2)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测试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f1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和</a:t>
                      </a: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f2</a:t>
                      </a: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这两个路径是否引用的同一个文件</a:t>
                      </a:r>
                      <a:endParaRPr lang="en-US" sz="2000" b="0" u="none"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8610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solidFill>
                            <a:srgbClr val="FF000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split(path)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以路径中的最后一个斜线为分隔符把路径分隔成两部分，以元组形式返回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splitext(path)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从路径中分隔文件的扩展名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4373"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en-US" altLang="zh-CN" sz="2000" b="0" u="none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splitdrive(path)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buNone/>
                      </a:pPr>
                      <a:r>
                        <a:rPr lang="zh-CN" altLang="en-US" sz="2000" b="0" u="none" dirty="0"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从路径中分隔驱动器的名称</a:t>
                      </a:r>
                    </a:p>
                  </a:txBody>
                  <a:tcPr marL="36194" marR="0" marT="0" marB="1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688428"/>
      </p:ext>
    </p:extLst>
  </p:cSld>
  <p:clrMapOvr>
    <a:masterClrMapping/>
  </p:clrMapOvr>
  <p:transition spd="slow">
    <p:wipe dir="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2FEAE2-6B51-4AD2-A8FA-E79FE84A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66429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库的概述：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98ABC500-6621-4288-AA2A-4647F727E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301411"/>
            <a:ext cx="8208911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PIL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 Image Library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）库是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语言的第三方库，需要通过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pip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工具安装。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83B23D9-069E-4DEA-85C2-21DF7BA828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682166"/>
              </p:ext>
            </p:extLst>
          </p:nvPr>
        </p:nvGraphicFramePr>
        <p:xfrm>
          <a:off x="1043608" y="2190066"/>
          <a:ext cx="6556002" cy="263129"/>
        </p:xfrm>
        <a:graphic>
          <a:graphicData uri="http://schemas.openxmlformats.org/drawingml/2006/table">
            <a:tbl>
              <a:tblPr firstRow="1" firstCol="1" bandRow="1"/>
              <a:tblGrid>
                <a:gridCol w="6556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63129">
                <a:tc>
                  <a:txBody>
                    <a:bodyPr/>
                    <a:lstStyle/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:\&gt;pip install pillow   # </a:t>
                      </a:r>
                      <a:r>
                        <a:rPr lang="zh-CN" sz="1600" b="1" kern="0" dirty="0">
                          <a:effectLst/>
                          <a:latin typeface="Courier New" charset="0"/>
                          <a:ea typeface="宋体" charset="0"/>
                          <a:cs typeface="Courier New" charset="0"/>
                        </a:rPr>
                        <a:t>或者</a:t>
                      </a: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pip3 install pillow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4" marR="51434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id="{1ED8D5DD-8B56-4652-B10C-974A0E692D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530479"/>
            <a:ext cx="8208911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PIL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库支持图像存储、显示和处理，它能够处理几乎所有图片格式，可以完成对图像的缩放、剪裁、叠加以及向图像添加线条、图像和文字等操作。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id="{4FA44674-ABA8-49C7-904F-BBACCDD03E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3479460"/>
            <a:ext cx="7667067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PIL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库可以完成图像归档和图像处理两方面功能需求：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图像归档：对图像进行批处理、生成图像预览、图像格式转换等；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图像处理：图像基本处理、像素处理、颜色处理等。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6549812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2FEAE2-6B51-4AD2-A8FA-E79FE84A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类解析：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F7A7B1BD-A194-4308-BD94-653FE5E166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432322"/>
            <a:ext cx="8280919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PIL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中，任何一个图像文件都可以用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对象表示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类的图像读取和创建方法。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7831064-C96C-484D-ABFE-78C7DE62E1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9995015"/>
              </p:ext>
            </p:extLst>
          </p:nvPr>
        </p:nvGraphicFramePr>
        <p:xfrm>
          <a:off x="899592" y="2733676"/>
          <a:ext cx="7560840" cy="1712598"/>
        </p:xfrm>
        <a:graphic>
          <a:graphicData uri="http://schemas.openxmlformats.org/drawingml/2006/table">
            <a:tbl>
              <a:tblPr/>
              <a:tblGrid>
                <a:gridCol w="3099916">
                  <a:extLst>
                    <a:ext uri="{9D8B030D-6E8A-4147-A177-3AD203B41FA5}">
                      <a16:colId xmlns:a16="http://schemas.microsoft.com/office/drawing/2014/main" val="3727451063"/>
                    </a:ext>
                  </a:extLst>
                </a:gridCol>
                <a:gridCol w="4460924">
                  <a:extLst>
                    <a:ext uri="{9D8B030D-6E8A-4147-A177-3AD203B41FA5}">
                      <a16:colId xmlns:a16="http://schemas.microsoft.com/office/drawing/2014/main" val="4125159938"/>
                    </a:ext>
                  </a:extLst>
                </a:gridCol>
              </a:tblGrid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方法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1902167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Image.open(filename)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根据参数加载图像文件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6773125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Image.new(mode, size, color)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根据给定参数创建一个新的图像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5092424"/>
                  </a:ext>
                </a:extLst>
              </a:tr>
              <a:tr h="24169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Image.open(StringIO.StringIO(buffer))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从字符串中获取图像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931844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Image.frombytes(mode, size, data)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根据像素点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创建图像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1316977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Image.verify()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对图像文件完整性进行检查，返回异常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06605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3377361"/>
      </p:ext>
    </p:extLst>
  </p:cSld>
  <p:clrMapOvr>
    <a:masterClrMapping/>
  </p:clrMapOvr>
  <p:transition spd="slow">
    <p:wipe dir="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C53CB63A-B832-4A8B-A229-BF5C1975E1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12056"/>
            <a:ext cx="8280920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要加载一个图像文件，最简单的形式如下，之后所有操作对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起作用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F7C78CB1-3BE6-4156-9BDF-E5AC28CF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1425509"/>
              </p:ext>
            </p:extLst>
          </p:nvPr>
        </p:nvGraphicFramePr>
        <p:xfrm>
          <a:off x="1043608" y="1737603"/>
          <a:ext cx="5788819" cy="617934"/>
        </p:xfrm>
        <a:graphic>
          <a:graphicData uri="http://schemas.openxmlformats.org/drawingml/2006/table">
            <a:tbl>
              <a:tblPr firstRow="1" firstCol="1" bandRow="1"/>
              <a:tblGrid>
                <a:gridCol w="578881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17934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&gt;&gt;&gt;from PIL import Image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&gt;&gt;&gt;im =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Image.open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("D:\pycodes\birdnest.jpg")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1" marR="51431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A988C01F-3226-4EB5-AE90-F3EA6F24C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2564409"/>
            <a:ext cx="38443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个处理图片的常用属性</a:t>
            </a:r>
            <a:r>
              <a:rPr lang="zh-CN" altLang="zh-CN" sz="1800" dirty="0"/>
              <a:t> </a:t>
            </a:r>
            <a:endParaRPr lang="zh-CN" altLang="en-US" sz="1800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84CBEBC-6B83-4C50-88EC-407551030F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6040115"/>
              </p:ext>
            </p:extLst>
          </p:nvPr>
        </p:nvGraphicFramePr>
        <p:xfrm>
          <a:off x="899592" y="3027086"/>
          <a:ext cx="7344816" cy="1426784"/>
        </p:xfrm>
        <a:graphic>
          <a:graphicData uri="http://schemas.openxmlformats.org/drawingml/2006/table">
            <a:tbl>
              <a:tblPr/>
              <a:tblGrid>
                <a:gridCol w="1641230">
                  <a:extLst>
                    <a:ext uri="{9D8B030D-6E8A-4147-A177-3AD203B41FA5}">
                      <a16:colId xmlns:a16="http://schemas.microsoft.com/office/drawing/2014/main" val="3607976360"/>
                    </a:ext>
                  </a:extLst>
                </a:gridCol>
                <a:gridCol w="5703586">
                  <a:extLst>
                    <a:ext uri="{9D8B030D-6E8A-4147-A177-3AD203B41FA5}">
                      <a16:colId xmlns:a16="http://schemas.microsoft.com/office/drawing/2014/main" val="148125403"/>
                    </a:ext>
                  </a:extLst>
                </a:gridCol>
              </a:tblGrid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属性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872458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Image.format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标识图像格式或来源，如果图像不是从文件读取，值是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None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512392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Image.mode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图像的色彩模式，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"L"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灰度图像、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"RGB"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真彩色图像、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"CMYK"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出版图像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670201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Image.size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图像宽度和高度，单位是像素（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），返回值是二元元组（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tuple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）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074637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Image.palette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调色板属性，返回一个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ImagePalette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类型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95211"/>
                  </a:ext>
                </a:extLst>
              </a:tr>
            </a:tbl>
          </a:graphicData>
        </a:graphic>
      </p:graphicFrame>
      <p:sp>
        <p:nvSpPr>
          <p:cNvPr id="9" name="TextBox 2">
            <a:extLst>
              <a:ext uri="{FF2B5EF4-FFF2-40B4-BE49-F238E27FC236}">
                <a16:creationId xmlns:a16="http://schemas.microsoft.com/office/drawing/2014/main" id="{7C70E2F9-96F7-4603-A0D9-2E6A553FFB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类解析：</a:t>
            </a:r>
          </a:p>
        </p:txBody>
      </p:sp>
    </p:spTree>
    <p:extLst>
      <p:ext uri="{BB962C8B-B14F-4D97-AF65-F5344CB8AC3E}">
        <p14:creationId xmlns:p14="http://schemas.microsoft.com/office/powerpoint/2010/main" val="1363230122"/>
      </p:ext>
    </p:extLst>
  </p:cSld>
  <p:clrMapOvr>
    <a:masterClrMapping/>
  </p:clrMapOvr>
  <p:transition spd="slow">
    <p:wipe dir="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366EB92-E562-4707-986A-5E41F9FD5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类解析：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37A95AA4-2573-421A-8389-816993AF72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2056"/>
            <a:ext cx="7344965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微实例：</a:t>
            </a:r>
            <a:r>
              <a:rPr lang="en-US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GIF</a:t>
            </a: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文件图像提取。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对一个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GIF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格式动态文件，提取其中各帧图像，并保存为文件。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B105E64-0D20-4A26-8BD3-C866D74483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5291907"/>
              </p:ext>
            </p:extLst>
          </p:nvPr>
        </p:nvGraphicFramePr>
        <p:xfrm>
          <a:off x="1187624" y="2117776"/>
          <a:ext cx="7090129" cy="2756376"/>
        </p:xfrm>
        <a:graphic>
          <a:graphicData uri="http://schemas.openxmlformats.org/drawingml/2006/table">
            <a:tbl>
              <a:tblPr/>
              <a:tblGrid>
                <a:gridCol w="584890">
                  <a:extLst>
                    <a:ext uri="{9D8B030D-6E8A-4147-A177-3AD203B41FA5}">
                      <a16:colId xmlns:a16="http://schemas.microsoft.com/office/drawing/2014/main" val="721277701"/>
                    </a:ext>
                  </a:extLst>
                </a:gridCol>
                <a:gridCol w="1001956">
                  <a:extLst>
                    <a:ext uri="{9D8B030D-6E8A-4147-A177-3AD203B41FA5}">
                      <a16:colId xmlns:a16="http://schemas.microsoft.com/office/drawing/2014/main" val="896149797"/>
                    </a:ext>
                  </a:extLst>
                </a:gridCol>
                <a:gridCol w="2354515">
                  <a:extLst>
                    <a:ext uri="{9D8B030D-6E8A-4147-A177-3AD203B41FA5}">
                      <a16:colId xmlns:a16="http://schemas.microsoft.com/office/drawing/2014/main" val="1094657278"/>
                    </a:ext>
                  </a:extLst>
                </a:gridCol>
                <a:gridCol w="3148768">
                  <a:extLst>
                    <a:ext uri="{9D8B030D-6E8A-4147-A177-3AD203B41FA5}">
                      <a16:colId xmlns:a16="http://schemas.microsoft.com/office/drawing/2014/main" val="3775881179"/>
                    </a:ext>
                  </a:extLst>
                </a:gridCol>
              </a:tblGrid>
              <a:tr h="25003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m7.1GifExtractor.py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6041340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38166"/>
                  </a:ext>
                </a:extLst>
              </a:tr>
              <a:tr h="2095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PIL import Image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Image.open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('pybit.gif')      # 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读入一个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GIF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文件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try: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im.save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picframe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{:02d}.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png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'.format(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im.tell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while True: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im.seek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im.tell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()+1)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im.save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picframe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{:02d}.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png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'.format(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im.tell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except: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print("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处理结束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2178758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3569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1236683"/>
      </p:ext>
    </p:extLst>
  </p:cSld>
  <p:clrMapOvr>
    <a:masterClrMapping/>
  </p:clrMapOvr>
  <p:transition spd="slow">
    <p:wipe dir="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E4181987-6EBE-4939-B6EE-6304BF4E9EF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15841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文件概述：</a:t>
            </a:r>
          </a:p>
        </p:txBody>
      </p:sp>
      <p:sp>
        <p:nvSpPr>
          <p:cNvPr id="28" name="矩形 2">
            <a:extLst>
              <a:ext uri="{FF2B5EF4-FFF2-40B4-BE49-F238E27FC236}">
                <a16:creationId xmlns:a16="http://schemas.microsoft.com/office/drawing/2014/main" id="{8CE18C3B-C175-4835-8DCA-644B57ADBA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60914"/>
            <a:ext cx="8352928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文件是一个存储在辅助存储器上的数据序列，可以包含任何数据内容。概念上，文件是数据的集合和抽象，类似地，函数是程序的集合和抽象。用文件形式组织和表达数据更有效也更为灵活。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它有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两种类型：</a:t>
            </a:r>
            <a:r>
              <a:rPr lang="zh-CN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文本文件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二进制文件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9" name="矩形 1">
            <a:extLst>
              <a:ext uri="{FF2B5EF4-FFF2-40B4-BE49-F238E27FC236}">
                <a16:creationId xmlns:a16="http://schemas.microsoft.com/office/drawing/2014/main" id="{60AFD56D-A752-40A4-B97A-3D3837D29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499742"/>
            <a:ext cx="8352928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二进制文件直接由</a:t>
            </a:r>
            <a:r>
              <a:rPr lang="zh-CN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比特</a:t>
            </a:r>
            <a:r>
              <a:rPr lang="en-US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zh-CN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比特</a:t>
            </a:r>
            <a:r>
              <a:rPr lang="en-US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组成，没有</a:t>
            </a:r>
            <a:r>
              <a:rPr lang="zh-CN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统一字符编码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，文件内部数据的组织格式与文件用途有关。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二进制文件和文本文件最主要的区别在于是否有统一的字符编码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无论文件创建为文本文件或者二进制文件，都可以用“文本文件方式”和“二进制文件方式”打开，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但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打开后的操作不同。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418144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类解析：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3365B7D9-B7B3-44B9-AC5B-73C5EA55CB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03598"/>
            <a:ext cx="7346156" cy="458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类的图像转换和保存方法如表所示。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09818358-8664-41FD-B29A-757D32420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6688169"/>
              </p:ext>
            </p:extLst>
          </p:nvPr>
        </p:nvGraphicFramePr>
        <p:xfrm>
          <a:off x="1151384" y="1670779"/>
          <a:ext cx="6841231" cy="1140970"/>
        </p:xfrm>
        <a:graphic>
          <a:graphicData uri="http://schemas.openxmlformats.org/drawingml/2006/table">
            <a:tbl>
              <a:tblPr/>
              <a:tblGrid>
                <a:gridCol w="2484512">
                  <a:extLst>
                    <a:ext uri="{9D8B030D-6E8A-4147-A177-3AD203B41FA5}">
                      <a16:colId xmlns:a16="http://schemas.microsoft.com/office/drawing/2014/main" val="2395954536"/>
                    </a:ext>
                  </a:extLst>
                </a:gridCol>
                <a:gridCol w="4356719">
                  <a:extLst>
                    <a:ext uri="{9D8B030D-6E8A-4147-A177-3AD203B41FA5}">
                      <a16:colId xmlns:a16="http://schemas.microsoft.com/office/drawing/2014/main" val="1723067142"/>
                    </a:ext>
                  </a:extLst>
                </a:gridCol>
              </a:tblGrid>
              <a:tr h="274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方法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495154"/>
                  </a:ext>
                </a:extLst>
              </a:tr>
              <a:tr h="274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Image.save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(filename, format)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将图像保存为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filename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文件名，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format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是图片格式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3364946"/>
                  </a:ext>
                </a:extLst>
              </a:tr>
              <a:tr h="274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Image.convert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(mode)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使用不同的参数，转换图像为新的模式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8889586"/>
                  </a:ext>
                </a:extLst>
              </a:tr>
              <a:tr h="27443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Image.thumbnail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(size)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创建图像的缩略图，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size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是缩略图尺寸的二元元组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02816"/>
                  </a:ext>
                </a:extLst>
              </a:tr>
            </a:tbl>
          </a:graphicData>
        </a:graphic>
      </p:graphicFrame>
      <p:sp>
        <p:nvSpPr>
          <p:cNvPr id="8" name="矩形 1">
            <a:extLst>
              <a:ext uri="{FF2B5EF4-FFF2-40B4-BE49-F238E27FC236}">
                <a16:creationId xmlns:a16="http://schemas.microsoft.com/office/drawing/2014/main" id="{096A82F4-6A71-4BFC-9DB8-D333A8B106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2957214"/>
            <a:ext cx="807414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生成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"birdnest.jpg"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图像的缩略图，其中（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128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）是缩略图的尺寸。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588D1DC4-DB8D-4FDB-912B-9292123899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829509"/>
              </p:ext>
            </p:extLst>
          </p:nvPr>
        </p:nvGraphicFramePr>
        <p:xfrm>
          <a:off x="1151384" y="3473027"/>
          <a:ext cx="4118372" cy="613410"/>
        </p:xfrm>
        <a:graphic>
          <a:graphicData uri="http://schemas.openxmlformats.org/drawingml/2006/table">
            <a:tbl>
              <a:tblPr firstRow="1" firstCol="1" bandRow="1"/>
              <a:tblGrid>
                <a:gridCol w="41183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48879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im.thumbnail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((128, 128))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im.save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("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birdnestTN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","JPEG")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8" marR="51438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" name="图片 5">
            <a:extLst>
              <a:ext uri="{FF2B5EF4-FFF2-40B4-BE49-F238E27FC236}">
                <a16:creationId xmlns:a16="http://schemas.microsoft.com/office/drawing/2014/main" id="{0E6ACBF6-5EA4-4F4C-A2FD-903506939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588471"/>
            <a:ext cx="2057400" cy="136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图片 6">
            <a:extLst>
              <a:ext uri="{FF2B5EF4-FFF2-40B4-BE49-F238E27FC236}">
                <a16:creationId xmlns:a16="http://schemas.microsoft.com/office/drawing/2014/main" id="{FBB17E4F-D2D5-4084-8C32-1E9D347DEF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1235" y="4348090"/>
            <a:ext cx="914400" cy="607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3">
            <a:extLst>
              <a:ext uri="{FF2B5EF4-FFF2-40B4-BE49-F238E27FC236}">
                <a16:creationId xmlns:a16="http://schemas.microsoft.com/office/drawing/2014/main" id="{CF788383-8CEF-4283-BF82-AAC79D683E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43808" y="4604102"/>
            <a:ext cx="208903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0"/>
              </a:spcBef>
              <a:buFontTx/>
              <a:buNone/>
            </a:pP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北京鸟巢图片及其缩略图</a:t>
            </a:r>
            <a:endParaRPr lang="zh-CN" altLang="zh-CN" sz="1200" dirty="0">
              <a:latin typeface="Cambria" panose="020405030504060302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6076412"/>
      </p:ext>
    </p:extLst>
  </p:cSld>
  <p:clrMapOvr>
    <a:masterClrMapping/>
  </p:clrMapOvr>
  <p:transition spd="slow">
    <p:wipe dir="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0366EB92-E562-4707-986A-5E41F9FD5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类解析：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EF80EC14-3E1F-467A-BD2E-92402F8610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31590"/>
            <a:ext cx="820891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类可以缩放和旋转图像，其中，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rotate()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方法以逆时针旋转的角度值作为参数来旋转图像。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EBE53041-211B-4836-A0B0-8247EB863A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615010"/>
              </p:ext>
            </p:extLst>
          </p:nvPr>
        </p:nvGraphicFramePr>
        <p:xfrm>
          <a:off x="3131840" y="1674497"/>
          <a:ext cx="5569744" cy="855156"/>
        </p:xfrm>
        <a:graphic>
          <a:graphicData uri="http://schemas.openxmlformats.org/drawingml/2006/table">
            <a:tbl>
              <a:tblPr/>
              <a:tblGrid>
                <a:gridCol w="2136800">
                  <a:extLst>
                    <a:ext uri="{9D8B030D-6E8A-4147-A177-3AD203B41FA5}">
                      <a16:colId xmlns:a16="http://schemas.microsoft.com/office/drawing/2014/main" val="303853921"/>
                    </a:ext>
                  </a:extLst>
                </a:gridCol>
                <a:gridCol w="3432944">
                  <a:extLst>
                    <a:ext uri="{9D8B030D-6E8A-4147-A177-3AD203B41FA5}">
                      <a16:colId xmlns:a16="http://schemas.microsoft.com/office/drawing/2014/main" val="927292774"/>
                    </a:ext>
                  </a:extLst>
                </a:gridCol>
              </a:tblGrid>
              <a:tr h="1781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方法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8248160"/>
                  </a:ext>
                </a:extLst>
              </a:tr>
              <a:tr h="179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Image.resize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(size)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size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大小调整图像，生成副本</a:t>
                      </a: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52116"/>
                  </a:ext>
                </a:extLst>
              </a:tr>
              <a:tr h="1795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Image.rotate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(angle)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9" marR="51439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angle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角度旋转图像，生成副本</a:t>
                      </a:r>
                    </a:p>
                  </a:txBody>
                  <a:tcPr marL="51439" marR="51439" marT="0" marB="0"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3460271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id="{3C00A8DF-D0EC-4241-B174-C11BD9E785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656532"/>
            <a:ext cx="8424936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类能够对每个像素点或者一幅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RGB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图像的每个通道单独进行操作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,split()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方法能够将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RGB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图像各颜色通道提取出来，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merge()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方法能够将各独立通道再合成一幅新的图像。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F97A870-FA00-415D-ADC5-999D62988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2351822"/>
              </p:ext>
            </p:extLst>
          </p:nvPr>
        </p:nvGraphicFramePr>
        <p:xfrm>
          <a:off x="973765" y="3562725"/>
          <a:ext cx="7884915" cy="1280160"/>
        </p:xfrm>
        <a:graphic>
          <a:graphicData uri="http://schemas.openxmlformats.org/drawingml/2006/table">
            <a:tbl>
              <a:tblPr/>
              <a:tblGrid>
                <a:gridCol w="2520280">
                  <a:extLst>
                    <a:ext uri="{9D8B030D-6E8A-4147-A177-3AD203B41FA5}">
                      <a16:colId xmlns:a16="http://schemas.microsoft.com/office/drawing/2014/main" val="1350675872"/>
                    </a:ext>
                  </a:extLst>
                </a:gridCol>
                <a:gridCol w="5364635">
                  <a:extLst>
                    <a:ext uri="{9D8B030D-6E8A-4147-A177-3AD203B41FA5}">
                      <a16:colId xmlns:a16="http://schemas.microsoft.com/office/drawing/2014/main" val="1064495194"/>
                    </a:ext>
                  </a:extLst>
                </a:gridCol>
              </a:tblGrid>
              <a:tr h="1734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方法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7285326"/>
                  </a:ext>
                </a:extLst>
              </a:tr>
              <a:tr h="1734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Image.point(func)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根据函数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func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功能对每个元素进行运算，返回图像副本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2866609"/>
                  </a:ext>
                </a:extLst>
              </a:tr>
              <a:tr h="1734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Image.split()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提取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RGB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图像的每个颜色通道，返回图像副本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8139137"/>
                  </a:ext>
                </a:extLst>
              </a:tr>
              <a:tr h="17344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Image.merge(mode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bands)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合并通道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，采用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mode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色彩，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bands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是新色的色彩通道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728994"/>
                  </a:ext>
                </a:extLst>
              </a:tr>
              <a:tr h="34689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Image.blend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(im1,im2,alpha)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将两幅图片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im1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im2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按照如下公式插值后生成新的图像：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im1 * (1.0-alpha) + im2 * alpha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17805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0853567"/>
      </p:ext>
    </p:extLst>
  </p:cSld>
  <p:clrMapOvr>
    <a:masterClrMapping/>
  </p:clrMapOvr>
  <p:transition spd="slow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类解析：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39887986-CAE3-4D28-814E-3D6FDD8EE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12056"/>
            <a:ext cx="82809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微实例：图像的颜色交换。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交换图像中的颜色。可以通过分离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RGB</a:t>
            </a:r>
            <a:r>
              <a:rPr lang="zh-CN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图片的三个颜色通道实现颜色交换</a:t>
            </a: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99D3C2B-CE02-4FD2-8E84-01AD460D3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228296"/>
              </p:ext>
            </p:extLst>
          </p:nvPr>
        </p:nvGraphicFramePr>
        <p:xfrm>
          <a:off x="567726" y="2571750"/>
          <a:ext cx="4032446" cy="1663700"/>
        </p:xfrm>
        <a:graphic>
          <a:graphicData uri="http://schemas.openxmlformats.org/drawingml/2006/table">
            <a:tbl>
              <a:tblPr/>
              <a:tblGrid>
                <a:gridCol w="332038">
                  <a:extLst>
                    <a:ext uri="{9D8B030D-6E8A-4147-A177-3AD203B41FA5}">
                      <a16:colId xmlns:a16="http://schemas.microsoft.com/office/drawing/2014/main" val="1165789136"/>
                    </a:ext>
                  </a:extLst>
                </a:gridCol>
                <a:gridCol w="776918">
                  <a:extLst>
                    <a:ext uri="{9D8B030D-6E8A-4147-A177-3AD203B41FA5}">
                      <a16:colId xmlns:a16="http://schemas.microsoft.com/office/drawing/2014/main" val="3677537648"/>
                    </a:ext>
                  </a:extLst>
                </a:gridCol>
                <a:gridCol w="2146572">
                  <a:extLst>
                    <a:ext uri="{9D8B030D-6E8A-4147-A177-3AD203B41FA5}">
                      <a16:colId xmlns:a16="http://schemas.microsoft.com/office/drawing/2014/main" val="3217821752"/>
                    </a:ext>
                  </a:extLst>
                </a:gridCol>
                <a:gridCol w="776918">
                  <a:extLst>
                    <a:ext uri="{9D8B030D-6E8A-4147-A177-3AD203B41FA5}">
                      <a16:colId xmlns:a16="http://schemas.microsoft.com/office/drawing/2014/main" val="1257692922"/>
                    </a:ext>
                  </a:extLst>
                </a:gridCol>
              </a:tblGrid>
              <a:tr h="219075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7.2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m7.1ChangeRGB.py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727135"/>
                  </a:ext>
                </a:extLst>
              </a:tr>
              <a:tr h="6072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7117990"/>
                  </a:ext>
                </a:extLst>
              </a:tr>
              <a:tr h="12180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PIL import Image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Image.open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('birdnest.jpg')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r, g, b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im.split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om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Image.merge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("RGB", (b, g, r))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om.save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('birdnestBGR.jpg')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461651"/>
                  </a:ext>
                </a:extLst>
              </a:tr>
              <a:tr h="976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4395143"/>
                  </a:ext>
                </a:extLst>
              </a:tr>
            </a:tbl>
          </a:graphicData>
        </a:graphic>
      </p:graphicFrame>
      <p:pic>
        <p:nvPicPr>
          <p:cNvPr id="7" name="图片 3">
            <a:extLst>
              <a:ext uri="{FF2B5EF4-FFF2-40B4-BE49-F238E27FC236}">
                <a16:creationId xmlns:a16="http://schemas.microsoft.com/office/drawing/2014/main" id="{500D5740-7A18-4951-B5F7-AB888FA37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2212835"/>
            <a:ext cx="3932213" cy="24321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8839360"/>
      </p:ext>
    </p:extLst>
  </p:cSld>
  <p:clrMapOvr>
    <a:masterClrMapping/>
  </p:clrMapOvr>
  <p:transition spd="slow">
    <p:wipe dir="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PIL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Image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类解析：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942DDF0F-61E5-471F-B856-0A6D40FC47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28296"/>
            <a:ext cx="8424936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操作图像的每个像素点需要通过函数实现，采用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lambda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point()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方法搭配使用，例子如下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A1F7CC6-B9D4-4364-AB86-144D5B6328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0648789"/>
              </p:ext>
            </p:extLst>
          </p:nvPr>
        </p:nvGraphicFramePr>
        <p:xfrm>
          <a:off x="683568" y="2002703"/>
          <a:ext cx="6344840" cy="1756410"/>
        </p:xfrm>
        <a:graphic>
          <a:graphicData uri="http://schemas.openxmlformats.org/drawingml/2006/table">
            <a:tbl>
              <a:tblPr/>
              <a:tblGrid>
                <a:gridCol w="6344840">
                  <a:extLst>
                    <a:ext uri="{9D8B030D-6E8A-4147-A177-3AD203B41FA5}">
                      <a16:colId xmlns:a16="http://schemas.microsoft.com/office/drawing/2014/main" val="779802097"/>
                    </a:ext>
                  </a:extLst>
                </a:gridCol>
              </a:tblGrid>
              <a:tr h="17490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&gt;&gt;&gt;im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Image.open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('D:\\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pycodes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\\birdnest.jpg')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打开鸟巢文件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&gt;&gt;&gt;r, g, b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im.split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获得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RGB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通道数据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newg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g.point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(lambda i: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* 0.9) # 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通道颜色值变为原来的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0.9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倍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&gt;&gt;&gt;newb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b.point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(lambda i: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&lt; 100) # 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选择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通道值低于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的像素点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&gt;&gt;&gt;om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Image.merge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im.mode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(r,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newg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newb)) # 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个通道合形成新图像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om.save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'D:\\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pycodes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\\birdnestMerge.jpg')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#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输出图片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2192700656"/>
                  </a:ext>
                </a:extLst>
              </a:tr>
            </a:tbl>
          </a:graphicData>
        </a:graphic>
      </p:graphicFrame>
      <p:pic>
        <p:nvPicPr>
          <p:cNvPr id="7" name="图片 5">
            <a:extLst>
              <a:ext uri="{FF2B5EF4-FFF2-40B4-BE49-F238E27FC236}">
                <a16:creationId xmlns:a16="http://schemas.microsoft.com/office/drawing/2014/main" id="{DC53D738-C348-458C-B36E-E5E9BB0BFB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542154"/>
            <a:ext cx="3672407" cy="2362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05594722"/>
      </p:ext>
    </p:extLst>
  </p:cSld>
  <p:clrMapOvr>
    <a:masterClrMapping/>
  </p:clrMapOvr>
  <p:transition spd="slow">
    <p:wipe dir="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88032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图像的过滤和增强：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CA3789C1-CCD8-4F03-BBFC-3F3902433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62050"/>
            <a:ext cx="8208911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PIL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库的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ImageFilter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类和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ImageEnhance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类提供了过滤图像和增强图像的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方法，共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种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EF86D51-9629-4C92-9BFB-14EB04C57F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8220911"/>
              </p:ext>
            </p:extLst>
          </p:nvPr>
        </p:nvGraphicFramePr>
        <p:xfrm>
          <a:off x="2411760" y="1853109"/>
          <a:ext cx="5758474" cy="3017520"/>
        </p:xfrm>
        <a:graphic>
          <a:graphicData uri="http://schemas.openxmlformats.org/drawingml/2006/table">
            <a:tbl>
              <a:tblPr/>
              <a:tblGrid>
                <a:gridCol w="3166185">
                  <a:extLst>
                    <a:ext uri="{9D8B030D-6E8A-4147-A177-3AD203B41FA5}">
                      <a16:colId xmlns:a16="http://schemas.microsoft.com/office/drawing/2014/main" val="2968323948"/>
                    </a:ext>
                  </a:extLst>
                </a:gridCol>
                <a:gridCol w="2592289">
                  <a:extLst>
                    <a:ext uri="{9D8B030D-6E8A-4147-A177-3AD203B41FA5}">
                      <a16:colId xmlns:a16="http://schemas.microsoft.com/office/drawing/2014/main" val="2660518861"/>
                    </a:ext>
                  </a:extLst>
                </a:gridCol>
              </a:tblGrid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方法表示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2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4328227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ImageFilter.BLUR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图像的模糊效果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7670840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ImageFilter.CONTOUR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图像的轮廓效果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0762502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ImageFilter.DETAIL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图像的细节效果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818529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ImageFilter.EDGE_ENHANCE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图像的边界加强效果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574084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ImageFilter.EDGE_ENHANCE_MORE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图像的阈值边界加强效果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5137516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ImageFilter.EMBOSS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图像的浮雕效果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5131279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ImageFilter.FIND_EDGES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图像的边界效果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585893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ImageFilter.SMOOTH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图像的平滑效果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0399573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ImageFilter.SMOOTH_MORE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图像的阈值平滑效果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835490"/>
                  </a:ext>
                </a:extLst>
              </a:tr>
              <a:tr h="2130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ImageFilter.SHARPEN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图像的锐化效果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8908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4260891"/>
      </p:ext>
    </p:extLst>
  </p:cSld>
  <p:clrMapOvr>
    <a:masterClrMapping/>
  </p:clrMapOvr>
  <p:transition spd="slow">
    <p:wipe dir="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88032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图像的过滤和增强：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7529DE48-907E-43C7-A77A-42EF930456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21582"/>
            <a:ext cx="8280920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利用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filter()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方法可以使用</a:t>
            </a: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ImageFilter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类，如下：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Image.filter</a:t>
            </a:r>
            <a:r>
              <a:rPr lang="en-US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(</a:t>
            </a:r>
            <a:r>
              <a:rPr lang="en-US" altLang="zh-CN" sz="1800" b="1" dirty="0" err="1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ImageFilter.fuction</a:t>
            </a:r>
            <a:r>
              <a:rPr lang="en-US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)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6CDD25E-A973-47AA-93E6-3FAC8652244D}"/>
              </a:ext>
            </a:extLst>
          </p:cNvPr>
          <p:cNvSpPr txBox="1"/>
          <p:nvPr/>
        </p:nvSpPr>
        <p:spPr>
          <a:xfrm>
            <a:off x="539552" y="2050796"/>
            <a:ext cx="81369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49263" algn="just">
              <a:lnSpc>
                <a:spcPct val="150000"/>
              </a:lnSpc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微实例：图像的轮廓获取。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获取图像的轮廓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北京鸟巢变得更加抽象、更具想象空间！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574947F-3CEC-4890-8CC0-0215FFDAC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687646"/>
              </p:ext>
            </p:extLst>
          </p:nvPr>
        </p:nvGraphicFramePr>
        <p:xfrm>
          <a:off x="899592" y="2974126"/>
          <a:ext cx="4503452" cy="1778000"/>
        </p:xfrm>
        <a:graphic>
          <a:graphicData uri="http://schemas.openxmlformats.org/drawingml/2006/table">
            <a:tbl>
              <a:tblPr/>
              <a:tblGrid>
                <a:gridCol w="371952">
                  <a:extLst>
                    <a:ext uri="{9D8B030D-6E8A-4147-A177-3AD203B41FA5}">
                      <a16:colId xmlns:a16="http://schemas.microsoft.com/office/drawing/2014/main" val="87293918"/>
                    </a:ext>
                  </a:extLst>
                </a:gridCol>
                <a:gridCol w="1126234">
                  <a:extLst>
                    <a:ext uri="{9D8B030D-6E8A-4147-A177-3AD203B41FA5}">
                      <a16:colId xmlns:a16="http://schemas.microsoft.com/office/drawing/2014/main" val="2586910717"/>
                    </a:ext>
                  </a:extLst>
                </a:gridCol>
                <a:gridCol w="2397692">
                  <a:extLst>
                    <a:ext uri="{9D8B030D-6E8A-4147-A177-3AD203B41FA5}">
                      <a16:colId xmlns:a16="http://schemas.microsoft.com/office/drawing/2014/main" val="3057605870"/>
                    </a:ext>
                  </a:extLst>
                </a:gridCol>
                <a:gridCol w="607574">
                  <a:extLst>
                    <a:ext uri="{9D8B030D-6E8A-4147-A177-3AD203B41FA5}">
                      <a16:colId xmlns:a16="http://schemas.microsoft.com/office/drawing/2014/main" val="414857016"/>
                    </a:ext>
                  </a:extLst>
                </a:gridCol>
              </a:tblGrid>
              <a:tr h="34290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8" marR="5143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m7.3GetImageContour.py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8" marR="5143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8" marR="5143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0031569"/>
                  </a:ext>
                </a:extLst>
              </a:tr>
              <a:tr h="488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8" marR="5143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8" marR="5143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1610748"/>
                  </a:ext>
                </a:extLst>
              </a:tr>
              <a:tr h="987028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8" marR="5143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PIL import Image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PIL import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Image.open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('birdnest.jpg')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om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im.filter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ImageFilter.CONTOUR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om.save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('birdnestContour.jpg')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8" marR="5143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0736388"/>
                  </a:ext>
                </a:extLst>
              </a:tr>
              <a:tr h="785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8" marR="5143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8" marR="5143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47168421"/>
                  </a:ext>
                </a:extLst>
              </a:tr>
            </a:tbl>
          </a:graphicData>
        </a:graphic>
      </p:graphicFrame>
      <p:pic>
        <p:nvPicPr>
          <p:cNvPr id="7" name="图片 5">
            <a:extLst>
              <a:ext uri="{FF2B5EF4-FFF2-40B4-BE49-F238E27FC236}">
                <a16:creationId xmlns:a16="http://schemas.microsoft.com/office/drawing/2014/main" id="{2C70AF71-8264-40E3-B99D-090095C8B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2821185"/>
            <a:ext cx="3314700" cy="2201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2397649"/>
      </p:ext>
    </p:extLst>
  </p:cSld>
  <p:clrMapOvr>
    <a:masterClrMapping/>
  </p:clrMapOvr>
  <p:transition spd="slow">
    <p:wipe dir="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88032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图像的过滤和增强：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31F3E646-2F4D-444C-983B-8405D2D648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15708"/>
            <a:ext cx="813690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ImageEnhance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类提供了更高级的图像增强需求，它提供调整色彩度、亮度、对比度、锐化等功能。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34D1715-CCDC-4BAF-BA6F-03BA310626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5044116"/>
              </p:ext>
            </p:extLst>
          </p:nvPr>
        </p:nvGraphicFramePr>
        <p:xfrm>
          <a:off x="1555191" y="2283718"/>
          <a:ext cx="6033618" cy="1870266"/>
        </p:xfrm>
        <a:graphic>
          <a:graphicData uri="http://schemas.openxmlformats.org/drawingml/2006/table">
            <a:tbl>
              <a:tblPr/>
              <a:tblGrid>
                <a:gridCol w="2376263">
                  <a:extLst>
                    <a:ext uri="{9D8B030D-6E8A-4147-A177-3AD203B41FA5}">
                      <a16:colId xmlns:a16="http://schemas.microsoft.com/office/drawing/2014/main" val="4216774907"/>
                    </a:ext>
                  </a:extLst>
                </a:gridCol>
                <a:gridCol w="3657355">
                  <a:extLst>
                    <a:ext uri="{9D8B030D-6E8A-4147-A177-3AD203B41FA5}">
                      <a16:colId xmlns:a16="http://schemas.microsoft.com/office/drawing/2014/main" val="1151078772"/>
                    </a:ext>
                  </a:extLst>
                </a:gridCol>
              </a:tblGrid>
              <a:tr h="24884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方法</a:t>
                      </a: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宋体" panose="02010600030101010101" pitchFamily="2" charset="-122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2491740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ImageEnhance.enhance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(factor)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对选择属性的数值增强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factor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倍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2499555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ImageEnhance.Color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(im)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调整图像的颜色平衡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7235868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ImageEnhance.Contrast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(im)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调整图像的对比度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5385861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ImageEnhance.Brightness(im)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调整图像的亮度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66669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ImageEnhance.Sharpness(im)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调整图像的锐度</a:t>
                      </a: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026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4763684"/>
      </p:ext>
    </p:extLst>
  </p:cSld>
  <p:clrMapOvr>
    <a:masterClrMapping/>
  </p:clrMapOvr>
  <p:transition spd="slow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PIL</a:t>
            </a:r>
            <a:r>
              <a:rPr lang="zh-CN" altLang="en-US" sz="3000" dirty="0"/>
              <a:t>库的使用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88032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图像的过滤和增强：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5E5C0950-D42D-40B9-94D6-DD67AB244D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131590"/>
            <a:ext cx="6318647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微实例：图像的对比度增强。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增强图像的对比度为初始的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倍。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6D2ACE4-375A-42DA-B022-206C7091A1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267548"/>
              </p:ext>
            </p:extLst>
          </p:nvPr>
        </p:nvGraphicFramePr>
        <p:xfrm>
          <a:off x="539552" y="2513927"/>
          <a:ext cx="4608512" cy="1810385"/>
        </p:xfrm>
        <a:graphic>
          <a:graphicData uri="http://schemas.openxmlformats.org/drawingml/2006/table">
            <a:tbl>
              <a:tblPr/>
              <a:tblGrid>
                <a:gridCol w="367869">
                  <a:extLst>
                    <a:ext uri="{9D8B030D-6E8A-4147-A177-3AD203B41FA5}">
                      <a16:colId xmlns:a16="http://schemas.microsoft.com/office/drawing/2014/main" val="1248658708"/>
                    </a:ext>
                  </a:extLst>
                </a:gridCol>
                <a:gridCol w="442712">
                  <a:extLst>
                    <a:ext uri="{9D8B030D-6E8A-4147-A177-3AD203B41FA5}">
                      <a16:colId xmlns:a16="http://schemas.microsoft.com/office/drawing/2014/main" val="1720836404"/>
                    </a:ext>
                  </a:extLst>
                </a:gridCol>
                <a:gridCol w="3221867">
                  <a:extLst>
                    <a:ext uri="{9D8B030D-6E8A-4147-A177-3AD203B41FA5}">
                      <a16:colId xmlns:a16="http://schemas.microsoft.com/office/drawing/2014/main" val="4034466258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763163867"/>
                    </a:ext>
                  </a:extLst>
                </a:gridCol>
              </a:tblGrid>
              <a:tr h="34290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m7.4EnImageContrast.py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7369798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625128"/>
                  </a:ext>
                </a:extLst>
              </a:tr>
              <a:tr h="952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PIL import Image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PIL import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ImageEnhance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Image.open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('birdnest.jpg')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om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ImageEnhance.Contrast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(im)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om.enhance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(20).save('birdnestEnContrast.jpg')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1711669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144635"/>
                  </a:ext>
                </a:extLst>
              </a:tr>
            </a:tbl>
          </a:graphicData>
        </a:graphic>
      </p:graphicFrame>
      <p:pic>
        <p:nvPicPr>
          <p:cNvPr id="7" name="图片 3">
            <a:extLst>
              <a:ext uri="{FF2B5EF4-FFF2-40B4-BE49-F238E27FC236}">
                <a16:creationId xmlns:a16="http://schemas.microsoft.com/office/drawing/2014/main" id="{559EEBA0-B156-43EF-8BB9-B9E4B6C84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2309279"/>
            <a:ext cx="3448224" cy="2015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3244501"/>
      </p:ext>
    </p:extLst>
  </p:cSld>
  <p:clrMapOvr>
    <a:masterClrMapping/>
  </p:clrMapOvr>
  <p:transition spd="slow">
    <p:wipe dir="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图像字符画绘制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495F4A0F-4C08-40D3-AF48-BF96D3C07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0364" y="843558"/>
            <a:ext cx="8363272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位图图片是由不同颜色像素点组成的规则分布，如果采用字符串代替像素，图像就成为了字符画。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定义一个字符集，将这个字符集替代图像中的像素点。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B28DBB8-0A9D-4A89-A40D-F862132E11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68041"/>
              </p:ext>
            </p:extLst>
          </p:nvPr>
        </p:nvGraphicFramePr>
        <p:xfrm>
          <a:off x="755576" y="2232770"/>
          <a:ext cx="7632848" cy="728345"/>
        </p:xfrm>
        <a:graphic>
          <a:graphicData uri="http://schemas.openxmlformats.org/drawingml/2006/table">
            <a:tbl>
              <a:tblPr firstRow="1" firstCol="1" bandRow="1"/>
              <a:tblGrid>
                <a:gridCol w="51073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221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625">
                <a:tc>
                  <a:txBody>
                    <a:bodyPr/>
                    <a:lstStyle/>
                    <a:p>
                      <a:pPr algn="ctr" fontAlgn="base">
                        <a:lnSpc>
                          <a:spcPts val="5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5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algn="ctr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2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ascii_char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=list("$@B%8&amp;WM#*oahkbdpqwmZO0QLCJUYXzcvunxrjf\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1333500" algn="just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1234568795t/\|()1{}[]?-_+~&lt;&gt;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!;:,\"^`'.")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algn="ctr" fontAlgn="base"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US" sz="14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4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ts val="8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矩形 2">
            <a:extLst>
              <a:ext uri="{FF2B5EF4-FFF2-40B4-BE49-F238E27FC236}">
                <a16:creationId xmlns:a16="http://schemas.microsoft.com/office/drawing/2014/main" id="{3762B282-5B24-4442-9889-139DD8BAD8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251969"/>
            <a:ext cx="4690864" cy="1523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  <a:tabLst>
                <a:tab pos="357188" algn="l"/>
              </a:tabLst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定义彩色向灰度的转换公式如下，其中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分别是像素点的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RGB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颜色值：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  <a:tabLst>
                <a:tab pos="357188" algn="l"/>
              </a:tabLst>
            </a:pPr>
            <a:r>
              <a:rPr lang="en-US" altLang="zh-CN" sz="14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Gray = R * 0.2126 + G * 0.7152 + B * 0.0722</a:t>
            </a:r>
            <a:endParaRPr lang="zh-CN" altLang="zh-CN" sz="1400" b="1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  <a:tabLst>
                <a:tab pos="357188" algn="l"/>
              </a:tabLs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则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像素的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RGB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颜色值与字符集的对应函数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DC9061D-4E95-4DB7-83E6-20C1C29236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7414713"/>
              </p:ext>
            </p:extLst>
          </p:nvPr>
        </p:nvGraphicFramePr>
        <p:xfrm>
          <a:off x="5076056" y="3363838"/>
          <a:ext cx="3960440" cy="1463040"/>
        </p:xfrm>
        <a:graphic>
          <a:graphicData uri="http://schemas.openxmlformats.org/drawingml/2006/table">
            <a:tbl>
              <a:tblPr firstRow="1" firstCol="1" bandRow="1"/>
              <a:tblGrid>
                <a:gridCol w="2650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54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0801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1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2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3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4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5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ctr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6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def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get_char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(r, b, g, alpha=256):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if alpha == 0: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266700"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return ‘ ‘</a:t>
                      </a:r>
                    </a:p>
                    <a:p>
                      <a:pPr marL="0" indent="266700"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gray=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int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(0.2126*r+0.7152*g+0.0722*b)</a:t>
                      </a:r>
                      <a:b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</a:b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unit=256/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len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ascii_char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)</a:t>
                      </a:r>
                      <a:b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</a:b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return </a:t>
                      </a:r>
                      <a:r>
                        <a:rPr lang="en-US" sz="12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ascii_char</a:t>
                      </a: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[gray//unit]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8012">
                <a:tc>
                  <a:txBody>
                    <a:bodyPr/>
                    <a:lstStyle/>
                    <a:p>
                      <a:pPr algn="ctr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kern="0" dirty="0">
                          <a:solidFill>
                            <a:srgbClr val="7F7F7F"/>
                          </a:solidFill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2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2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41" marR="51441" marT="0" marB="0" anchor="ctr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82400429"/>
      </p:ext>
    </p:extLst>
  </p:cSld>
  <p:clrMapOvr>
    <a:masterClrMapping/>
  </p:clrMapOvr>
  <p:transition spd="slow">
    <p:wipe dir="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图像字符画绘制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B7BEC6B-139A-41B7-BFB5-8382FFDD84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4194799"/>
              </p:ext>
            </p:extLst>
          </p:nvPr>
        </p:nvGraphicFramePr>
        <p:xfrm>
          <a:off x="3214961" y="915566"/>
          <a:ext cx="5749527" cy="4137660"/>
        </p:xfrm>
        <a:graphic>
          <a:graphicData uri="http://schemas.openxmlformats.org/drawingml/2006/table">
            <a:tbl>
              <a:tblPr/>
              <a:tblGrid>
                <a:gridCol w="459063">
                  <a:extLst>
                    <a:ext uri="{9D8B030D-6E8A-4147-A177-3AD203B41FA5}">
                      <a16:colId xmlns:a16="http://schemas.microsoft.com/office/drawing/2014/main" val="1283309795"/>
                    </a:ext>
                  </a:extLst>
                </a:gridCol>
                <a:gridCol w="1530650">
                  <a:extLst>
                    <a:ext uri="{9D8B030D-6E8A-4147-A177-3AD203B41FA5}">
                      <a16:colId xmlns:a16="http://schemas.microsoft.com/office/drawing/2014/main" val="650120310"/>
                    </a:ext>
                  </a:extLst>
                </a:gridCol>
                <a:gridCol w="2878803">
                  <a:extLst>
                    <a:ext uri="{9D8B030D-6E8A-4147-A177-3AD203B41FA5}">
                      <a16:colId xmlns:a16="http://schemas.microsoft.com/office/drawing/2014/main" val="892874913"/>
                    </a:ext>
                  </a:extLst>
                </a:gridCol>
                <a:gridCol w="881011">
                  <a:extLst>
                    <a:ext uri="{9D8B030D-6E8A-4147-A177-3AD203B41FA5}">
                      <a16:colId xmlns:a16="http://schemas.microsoft.com/office/drawing/2014/main" val="3427278541"/>
                    </a:ext>
                  </a:extLst>
                </a:gridCol>
              </a:tblGrid>
              <a:tr h="144099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215" marR="3221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e12.DrawCharImage.py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215" marR="3221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215" marR="3221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32356"/>
                  </a:ext>
                </a:extLst>
              </a:tr>
              <a:tr h="33142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215" marR="3221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#e12.1DrawCharImage.py.py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from PIL import Image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ascii_char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= list('"$%_&amp;WM#*oahkbdpqwmZO0QLCJUYXzcvunxr\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jft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/\|()1{}[]?-/+@&lt;&gt;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!;:,\^`.')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get_char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(r, b, g, alpha=256):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if alpha == 0: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return ' '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gray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(0.2126 * r + 0.7152 * g + 0.0722 * b)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unit = 256 /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ascii_char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return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ascii_char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int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(gray//unit)]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main():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im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Image.open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('pic.jpg')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WIDTH, HEIGHT = 100, 60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im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im.resize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((WIDTH, HEIGHT))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txt = ""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for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 range(HEIGHT):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for j in range(WIDTH):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txt +=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get_char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(*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im.getpixel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((j,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)))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txt += '\n'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pic_char.txt","w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fo.write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(txt)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fo.close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9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main()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215" marR="3221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244656"/>
                  </a:ext>
                </a:extLst>
              </a:tr>
            </a:tbl>
          </a:graphicData>
        </a:graphic>
      </p:graphicFrame>
      <p:pic>
        <p:nvPicPr>
          <p:cNvPr id="6" name="图片 4">
            <a:extLst>
              <a:ext uri="{FF2B5EF4-FFF2-40B4-BE49-F238E27FC236}">
                <a16:creationId xmlns:a16="http://schemas.microsoft.com/office/drawing/2014/main" id="{213400A6-008B-4C53-A4CA-82B6FFE62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518633"/>
            <a:ext cx="2808312" cy="10531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5">
            <a:extLst>
              <a:ext uri="{FF2B5EF4-FFF2-40B4-BE49-F238E27FC236}">
                <a16:creationId xmlns:a16="http://schemas.microsoft.com/office/drawing/2014/main" id="{CB221B14-D43D-4056-835A-9B78E81F92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04949"/>
            <a:ext cx="2808312" cy="10539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61694608"/>
      </p:ext>
    </p:extLst>
  </p:cSld>
  <p:clrMapOvr>
    <a:masterClrMapping/>
  </p:clrMapOvr>
  <p:transition spd="slow">
    <p:wipe dir="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A0ED8F8B-2D00-4C7D-A75B-F6DA7DD6C7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32877"/>
            <a:ext cx="581406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微实例：理解文本文件和二进制文件的区别。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8B7E4F89-22FD-45D9-A12A-71BF3F06B6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60218189"/>
              </p:ext>
            </p:extLst>
          </p:nvPr>
        </p:nvGraphicFramePr>
        <p:xfrm>
          <a:off x="1259632" y="1724714"/>
          <a:ext cx="7192032" cy="1995805"/>
        </p:xfrm>
        <a:graphic>
          <a:graphicData uri="http://schemas.openxmlformats.org/drawingml/2006/table">
            <a:tbl>
              <a:tblPr/>
              <a:tblGrid>
                <a:gridCol w="572760">
                  <a:extLst>
                    <a:ext uri="{9D8B030D-6E8A-4147-A177-3AD203B41FA5}">
                      <a16:colId xmlns:a16="http://schemas.microsoft.com/office/drawing/2014/main" val="3097661119"/>
                    </a:ext>
                  </a:extLst>
                </a:gridCol>
                <a:gridCol w="1181317">
                  <a:extLst>
                    <a:ext uri="{9D8B030D-6E8A-4147-A177-3AD203B41FA5}">
                      <a16:colId xmlns:a16="http://schemas.microsoft.com/office/drawing/2014/main" val="778816566"/>
                    </a:ext>
                  </a:extLst>
                </a:gridCol>
                <a:gridCol w="4030465">
                  <a:extLst>
                    <a:ext uri="{9D8B030D-6E8A-4147-A177-3AD203B41FA5}">
                      <a16:colId xmlns:a16="http://schemas.microsoft.com/office/drawing/2014/main" val="1928498748"/>
                    </a:ext>
                  </a:extLst>
                </a:gridCol>
                <a:gridCol w="1407490">
                  <a:extLst>
                    <a:ext uri="{9D8B030D-6E8A-4147-A177-3AD203B41FA5}">
                      <a16:colId xmlns:a16="http://schemas.microsoft.com/office/drawing/2014/main" val="3018914712"/>
                    </a:ext>
                  </a:extLst>
                </a:gridCol>
              </a:tblGrid>
              <a:tr h="22616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m7.1DiffTextBin.py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3921746"/>
                  </a:ext>
                </a:extLst>
              </a:tr>
              <a:tr h="5082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248356"/>
                  </a:ext>
                </a:extLst>
              </a:tr>
              <a:tr h="138239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textFile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open("7-1.txt","rt") #t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表示文本文件方式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textFile.readline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textFile.close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binFile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open("7-1.txt","rb")   #r</a:t>
                      </a: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表示二进制文件方式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</a:t>
                      </a: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binFile.readline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binFile.close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0337294"/>
                  </a:ext>
                </a:extLst>
              </a:tr>
              <a:tr h="8131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5955601"/>
                  </a:ext>
                </a:extLst>
              </a:tr>
            </a:tbl>
          </a:graphicData>
        </a:graphic>
      </p:graphicFrame>
      <p:sp>
        <p:nvSpPr>
          <p:cNvPr id="6" name="矩形 1">
            <a:extLst>
              <a:ext uri="{FF2B5EF4-FFF2-40B4-BE49-F238E27FC236}">
                <a16:creationId xmlns:a16="http://schemas.microsoft.com/office/drawing/2014/main" id="{B4523894-0DCF-44DF-A15F-3CB0D19310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642414"/>
            <a:ext cx="18421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输出结果为：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573449F-5F3B-4D65-855C-B401C5E6F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5241478"/>
              </p:ext>
            </p:extLst>
          </p:nvPr>
        </p:nvGraphicFramePr>
        <p:xfrm>
          <a:off x="827584" y="4158694"/>
          <a:ext cx="7859216" cy="548640"/>
        </p:xfrm>
        <a:graphic>
          <a:graphicData uri="http://schemas.openxmlformats.org/drawingml/2006/table">
            <a:tbl>
              <a:tblPr/>
              <a:tblGrid>
                <a:gridCol w="7859216">
                  <a:extLst>
                    <a:ext uri="{9D8B030D-6E8A-4147-A177-3AD203B41FA5}">
                      <a16:colId xmlns:a16="http://schemas.microsoft.com/office/drawing/2014/main" val="881004227"/>
                    </a:ext>
                  </a:extLst>
                </a:gridCol>
              </a:tblGrid>
              <a:tr h="5340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中国是个伟大的国家！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b'\xd6\xd0\xb9\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xfa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xca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\xc7\xb8\xf6\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xce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\xb0\xb4\xf3\xb5\xc4\xb9\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xfa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xbc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\xd2\xa3\xa1'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4104682485"/>
                  </a:ext>
                </a:extLst>
              </a:tr>
            </a:tbl>
          </a:graphicData>
        </a:graphic>
      </p:graphicFrame>
      <p:sp>
        <p:nvSpPr>
          <p:cNvPr id="8" name="TextBox 2">
            <a:extLst>
              <a:ext uri="{FF2B5EF4-FFF2-40B4-BE49-F238E27FC236}">
                <a16:creationId xmlns:a16="http://schemas.microsoft.com/office/drawing/2014/main" id="{879BF2FE-580C-4FC4-AB9B-F70359C714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15841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文件概述：</a:t>
            </a:r>
          </a:p>
        </p:txBody>
      </p:sp>
    </p:spTree>
    <p:extLst>
      <p:ext uri="{BB962C8B-B14F-4D97-AF65-F5344CB8AC3E}">
        <p14:creationId xmlns:p14="http://schemas.microsoft.com/office/powerpoint/2010/main" val="3503157523"/>
      </p:ext>
    </p:extLst>
  </p:cSld>
  <p:clrMapOvr>
    <a:masterClrMapping/>
  </p:clrMapOvr>
  <p:transition spd="slow">
    <p:wipe dir="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88032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数据组织的维度：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C15806EB-05CC-41C9-AB95-98FB5D66A8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986" y="1231864"/>
            <a:ext cx="8208912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一维数据由对等关系的有序或无序数据构成，采用线性方式组织，对应于数学中的数组和集合等概念。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1654E75-A5B2-4856-BF6D-499779F910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8947652"/>
              </p:ext>
            </p:extLst>
          </p:nvPr>
        </p:nvGraphicFramePr>
        <p:xfrm>
          <a:off x="683568" y="2183228"/>
          <a:ext cx="8223075" cy="316514"/>
        </p:xfrm>
        <a:graphic>
          <a:graphicData uri="http://schemas.openxmlformats.org/drawingml/2006/table">
            <a:tbl>
              <a:tblPr/>
              <a:tblGrid>
                <a:gridCol w="8223075">
                  <a:extLst>
                    <a:ext uri="{9D8B030D-6E8A-4147-A177-3AD203B41FA5}">
                      <a16:colId xmlns:a16="http://schemas.microsoft.com/office/drawing/2014/main" val="635714504"/>
                    </a:ext>
                  </a:extLst>
                </a:gridCol>
              </a:tblGrid>
              <a:tr h="31651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中国、美国、日本、德国、法国、英国、意大利、加拿大、俄罗斯、欧盟、澳大利亚、南非、阿根廷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1247722"/>
                  </a:ext>
                </a:extLst>
              </a:tr>
            </a:tbl>
          </a:graphicData>
        </a:graphic>
      </p:graphicFrame>
      <p:sp>
        <p:nvSpPr>
          <p:cNvPr id="7" name="矩形 5">
            <a:extLst>
              <a:ext uri="{FF2B5EF4-FFF2-40B4-BE49-F238E27FC236}">
                <a16:creationId xmlns:a16="http://schemas.microsoft.com/office/drawing/2014/main" id="{DB1FF3B8-B866-44AE-A921-033A9B9638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600026"/>
            <a:ext cx="3024336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二维数据，也称表格数据，由关联关系数据构成，采用表格方式组织，对应于数学中的矩阵，常见的表格都属于二维数据。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26B56CD-5F62-4991-9E07-D10C773AD6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9468258"/>
              </p:ext>
            </p:extLst>
          </p:nvPr>
        </p:nvGraphicFramePr>
        <p:xfrm>
          <a:off x="3775048" y="2706609"/>
          <a:ext cx="5131595" cy="1920240"/>
        </p:xfrm>
        <a:graphic>
          <a:graphicData uri="http://schemas.openxmlformats.org/drawingml/2006/table">
            <a:tbl>
              <a:tblPr/>
              <a:tblGrid>
                <a:gridCol w="1283494">
                  <a:extLst>
                    <a:ext uri="{9D8B030D-6E8A-4147-A177-3AD203B41FA5}">
                      <a16:colId xmlns:a16="http://schemas.microsoft.com/office/drawing/2014/main" val="3960112794"/>
                    </a:ext>
                  </a:extLst>
                </a:gridCol>
                <a:gridCol w="1282303">
                  <a:extLst>
                    <a:ext uri="{9D8B030D-6E8A-4147-A177-3AD203B41FA5}">
                      <a16:colId xmlns:a16="http://schemas.microsoft.com/office/drawing/2014/main" val="3485583525"/>
                    </a:ext>
                  </a:extLst>
                </a:gridCol>
                <a:gridCol w="1282304">
                  <a:extLst>
                    <a:ext uri="{9D8B030D-6E8A-4147-A177-3AD203B41FA5}">
                      <a16:colId xmlns:a16="http://schemas.microsoft.com/office/drawing/2014/main" val="274060207"/>
                    </a:ext>
                  </a:extLst>
                </a:gridCol>
                <a:gridCol w="1283494">
                  <a:extLst>
                    <a:ext uri="{9D8B030D-6E8A-4147-A177-3AD203B41FA5}">
                      <a16:colId xmlns:a16="http://schemas.microsoft.com/office/drawing/2014/main" val="1582413856"/>
                    </a:ext>
                  </a:extLst>
                </a:gridCol>
              </a:tblGrid>
              <a:tr h="3086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城市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环比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同比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定基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3570161"/>
                  </a:ext>
                </a:extLst>
              </a:tr>
              <a:tr h="3086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101.5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120.7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121.4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1158246"/>
                  </a:ext>
                </a:extLst>
              </a:tr>
              <a:tr h="3086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上海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101.2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127.3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127.8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73963"/>
                  </a:ext>
                </a:extLst>
              </a:tr>
              <a:tr h="3086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广州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101.3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119.4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120.0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9992662"/>
                  </a:ext>
                </a:extLst>
              </a:tr>
              <a:tr h="3086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深圳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102.0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140.9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145.5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1787937"/>
                  </a:ext>
                </a:extLst>
              </a:tr>
              <a:tr h="3086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沈阳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100.1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101.4</a:t>
                      </a:r>
                      <a:endParaRPr kumimoji="0" lang="zh-CN" altLang="zh-CN" sz="15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101.6</a:t>
                      </a:r>
                      <a:endParaRPr kumimoji="0" lang="zh-CN" altLang="zh-CN" sz="15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511035"/>
                  </a:ext>
                </a:extLst>
              </a:tr>
            </a:tbl>
          </a:graphicData>
        </a:graphic>
      </p:graphicFrame>
      <p:sp>
        <p:nvSpPr>
          <p:cNvPr id="9" name="矩形 7">
            <a:extLst>
              <a:ext uri="{FF2B5EF4-FFF2-40B4-BE49-F238E27FC236}">
                <a16:creationId xmlns:a16="http://schemas.microsoft.com/office/drawing/2014/main" id="{A4BB4322-236E-4515-9E26-EDF5E68FD2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5048" y="4687809"/>
            <a:ext cx="5410200" cy="403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350">
                <a:latin typeface="Times New Roman" panose="02020603050405020304" pitchFamily="18" charset="0"/>
                <a:cs typeface="Times New Roman" panose="02020603050405020304" pitchFamily="18" charset="0"/>
              </a:rPr>
              <a:t>环比：上月</a:t>
            </a:r>
            <a:r>
              <a:rPr lang="en-US" altLang="zh-CN" sz="1350">
                <a:latin typeface="Times New Roman" panose="02020603050405020304" pitchFamily="18" charset="0"/>
                <a:cs typeface="Times New Roman" panose="02020603050405020304" pitchFamily="18" charset="0"/>
              </a:rPr>
              <a:t>=100</a:t>
            </a:r>
            <a:r>
              <a:rPr lang="zh-CN" altLang="zh-CN" sz="1350">
                <a:latin typeface="Times New Roman" panose="02020603050405020304" pitchFamily="18" charset="0"/>
                <a:cs typeface="Times New Roman" panose="02020603050405020304" pitchFamily="18" charset="0"/>
              </a:rPr>
              <a:t>；同比：上年同月</a:t>
            </a:r>
            <a:r>
              <a:rPr lang="en-US" altLang="zh-CN" sz="1350">
                <a:latin typeface="Times New Roman" panose="02020603050405020304" pitchFamily="18" charset="0"/>
                <a:cs typeface="Times New Roman" panose="02020603050405020304" pitchFamily="18" charset="0"/>
              </a:rPr>
              <a:t>=100</a:t>
            </a:r>
            <a:r>
              <a:rPr lang="zh-CN" altLang="zh-CN" sz="1350">
                <a:latin typeface="Times New Roman" panose="02020603050405020304" pitchFamily="18" charset="0"/>
                <a:cs typeface="Times New Roman" panose="02020603050405020304" pitchFamily="18" charset="0"/>
              </a:rPr>
              <a:t>；定基：</a:t>
            </a:r>
            <a:r>
              <a:rPr lang="en-US" altLang="zh-CN" sz="1350">
                <a:latin typeface="Times New Roman" panose="02020603050405020304" pitchFamily="18" charset="0"/>
                <a:cs typeface="Times New Roman" panose="02020603050405020304" pitchFamily="18" charset="0"/>
              </a:rPr>
              <a:t>2015</a:t>
            </a:r>
            <a:r>
              <a:rPr lang="zh-CN" altLang="zh-CN" sz="1350">
                <a:latin typeface="Times New Roman" panose="02020603050405020304" pitchFamily="18" charset="0"/>
                <a:cs typeface="Times New Roman" panose="02020603050405020304" pitchFamily="18" charset="0"/>
              </a:rPr>
              <a:t>年</a:t>
            </a:r>
            <a:r>
              <a:rPr lang="en-US" altLang="zh-CN" sz="1350">
                <a:latin typeface="Times New Roman" panose="02020603050405020304" pitchFamily="18" charset="0"/>
                <a:cs typeface="Times New Roman" panose="02020603050405020304" pitchFamily="18" charset="0"/>
              </a:rPr>
              <a:t>=100</a:t>
            </a:r>
            <a:r>
              <a:rPr lang="zh-CN" altLang="zh-CN" sz="135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zh-CN" sz="135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274948"/>
      </p:ext>
    </p:extLst>
  </p:cSld>
  <p:clrMapOvr>
    <a:masterClrMapping/>
  </p:clrMapOvr>
  <p:transition spd="slow">
    <p:wipe dir="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88032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数据组织的维度：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0B70F776-8412-4A0C-BFA4-E741B7288B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038" y="1212056"/>
            <a:ext cx="4390002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高维数据由键值对类型的数据构成，采用对象方式组织，属于整合度更好的数据组织方式。高维数据在网络系统中十分常用，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HTML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XML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等都是高维数据组织的语法结构。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A52E444-29EB-4A7E-AF91-D04B06CF0D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3362251"/>
              </p:ext>
            </p:extLst>
          </p:nvPr>
        </p:nvGraphicFramePr>
        <p:xfrm>
          <a:off x="6012160" y="1131590"/>
          <a:ext cx="2348433" cy="3520440"/>
        </p:xfrm>
        <a:graphic>
          <a:graphicData uri="http://schemas.openxmlformats.org/drawingml/2006/table">
            <a:tbl>
              <a:tblPr/>
              <a:tblGrid>
                <a:gridCol w="2348433">
                  <a:extLst>
                    <a:ext uri="{9D8B030D-6E8A-4147-A177-3AD203B41FA5}">
                      <a16:colId xmlns:a16="http://schemas.microsoft.com/office/drawing/2014/main" val="3890989351"/>
                    </a:ext>
                  </a:extLst>
                </a:gridCol>
              </a:tblGrid>
              <a:tr h="33947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本书作者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[	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姓氏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嵩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天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单位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北京理工大学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  }, 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	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姓氏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礼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欣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单位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北京理工大学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  },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姓氏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黄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天羽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单位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北京理工大学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  }  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6326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2525323"/>
      </p:ext>
    </p:extLst>
  </p:cSld>
  <p:clrMapOvr>
    <a:masterClrMapping/>
  </p:clrMapOvr>
  <p:transition spd="slow">
    <p:wipe dir="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一二维数据的存储格式：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C125FE1F-4990-493C-BA46-86FE123B30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54658"/>
            <a:ext cx="7615238" cy="2634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一维数据是最简单的数据组织类型，有多种存储格式，常用特殊字符分隔：</a:t>
            </a: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）用一个或多个空格分隔，例如：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898525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  美国  日本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德国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法国  英国  意大利</a:t>
            </a: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）用逗号分隔，例如：</a:t>
            </a:r>
          </a:p>
          <a:p>
            <a:pPr indent="898525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日本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德国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意大利</a:t>
            </a: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）用其他符号或符号组合分隔，建议采用不出现在数据中的特殊符号</a:t>
            </a:r>
          </a:p>
          <a:p>
            <a:pPr indent="898525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美国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日本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德国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法国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英国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; 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意大利</a:t>
            </a:r>
          </a:p>
        </p:txBody>
      </p:sp>
    </p:spTree>
    <p:extLst>
      <p:ext uri="{BB962C8B-B14F-4D97-AF65-F5344CB8AC3E}">
        <p14:creationId xmlns:p14="http://schemas.microsoft.com/office/powerpoint/2010/main" val="731995161"/>
      </p:ext>
    </p:extLst>
  </p:cSld>
  <p:clrMapOvr>
    <a:masterClrMapping/>
  </p:clrMapOvr>
  <p:transition spd="slow">
    <p:wipe dir="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一二维数据的存储格式：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8A6D081-0190-4C21-B352-EBFFF6BE81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01675"/>
            <a:ext cx="8208911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逗号分割数值的存储格式叫做</a:t>
            </a: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格式（</a:t>
            </a:r>
            <a:r>
              <a:rPr lang="en-US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Comma-Separated Values</a:t>
            </a: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，即逗号分隔值），它是一种通用的、相对简单的文件格式，在商业和科学上广泛应用，尤其应用在程序之间转移表格数据。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id="{C2A6572D-BD5F-49A2-8781-86057ED960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2540502"/>
            <a:ext cx="410881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800" dirty="0">
                <a:solidFill>
                  <a:srgbClr val="333333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该格式的应用有一些基本规则，如下：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" name="矩形 2">
            <a:extLst>
              <a:ext uri="{FF2B5EF4-FFF2-40B4-BE49-F238E27FC236}">
                <a16:creationId xmlns:a16="http://schemas.microsoft.com/office/drawing/2014/main" id="{E96AFDA5-2083-4C53-8221-7810A438E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2859782"/>
            <a:ext cx="6669881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）纯文本格式，通过单一编码表示字符；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）以行为单位，开头不留空行，行之间没有空行；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）每行表示一个一维数据，多行表示二维数据；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）以逗号分隔每列数据，列数据为空也要保留逗号；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）可以包含或不包含列名，包含时列名放置在文件第一行。</a:t>
            </a:r>
          </a:p>
        </p:txBody>
      </p:sp>
    </p:spTree>
    <p:extLst>
      <p:ext uri="{BB962C8B-B14F-4D97-AF65-F5344CB8AC3E}">
        <p14:creationId xmlns:p14="http://schemas.microsoft.com/office/powerpoint/2010/main" val="3700518554"/>
      </p:ext>
    </p:extLst>
  </p:cSld>
  <p:clrMapOvr>
    <a:masterClrMapping/>
  </p:clrMapOvr>
  <p:transition spd="slow">
    <p:wipe dir="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3843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一二维数据的存储格式：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F6F001D9-5542-44F8-89C0-B9FDAF04A4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300459"/>
            <a:ext cx="444224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二维数据采用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CSV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存储后的内容如下：</a:t>
            </a:r>
            <a:r>
              <a:rPr lang="zh-CN" altLang="zh-CN" sz="1800" dirty="0"/>
              <a:t> </a:t>
            </a:r>
            <a:endParaRPr lang="zh-CN" altLang="en-US" sz="18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9F165C2-6AE8-45AD-93EF-C6104CB09DCB}"/>
              </a:ext>
            </a:extLst>
          </p:cNvPr>
          <p:cNvGraphicFramePr>
            <a:graphicFrameLocks noGrp="1"/>
          </p:cNvGraphicFramePr>
          <p:nvPr/>
        </p:nvGraphicFramePr>
        <p:xfrm>
          <a:off x="2250281" y="1739504"/>
          <a:ext cx="4006454" cy="2106215"/>
        </p:xfrm>
        <a:graphic>
          <a:graphicData uri="http://schemas.openxmlformats.org/drawingml/2006/table">
            <a:tbl>
              <a:tblPr/>
              <a:tblGrid>
                <a:gridCol w="4006454">
                  <a:extLst>
                    <a:ext uri="{9D8B030D-6E8A-4147-A177-3AD203B41FA5}">
                      <a16:colId xmlns:a16="http://schemas.microsoft.com/office/drawing/2014/main" val="3222210582"/>
                    </a:ext>
                  </a:extLst>
                </a:gridCol>
              </a:tblGrid>
              <a:tr h="21062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环比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同比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</a:t>
                      </a:r>
                      <a:r>
                        <a:rPr kumimoji="0" lang="zh-CN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定基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,101.5,120.7,121.4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上海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,101.2,127.3,127.8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广州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,101.3,119.4,120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深圳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,102,140.9,145.5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沈阳</a:t>
                      </a:r>
                      <a:r>
                        <a:rPr kumimoji="0" lang="en-US" altLang="zh-CN" sz="15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,100.1,101.4,101.6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1512810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id="{CADD0F18-936A-47D3-8EFD-B75180EDE5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3845719"/>
            <a:ext cx="828092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格式存储的文件一般采用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.csv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为扩展名，可以通过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Windows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平台上的记事本或微软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Office Excel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工具打开，也可以在其他操作系统平台上用文本编辑工具打开。</a:t>
            </a:r>
          </a:p>
        </p:txBody>
      </p:sp>
    </p:spTree>
    <p:extLst>
      <p:ext uri="{BB962C8B-B14F-4D97-AF65-F5344CB8AC3E}">
        <p14:creationId xmlns:p14="http://schemas.microsoft.com/office/powerpoint/2010/main" val="3226057159"/>
      </p:ext>
    </p:extLst>
  </p:cSld>
  <p:clrMapOvr>
    <a:masterClrMapping/>
  </p:clrMapOvr>
  <p:transition spd="slow">
    <p:wipe dir="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410445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一二维数据的的表示和读写：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03680861-3A27-4D7A-8218-0B18A1B192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32922"/>
            <a:ext cx="8280919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文件的每一行是一维数据，可以使用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中的列表类型表示，整个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文件是一个二维数据，由表示每一行的列表类型作为元素，组成一个二维列表。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EF755DA-0A3D-447C-ADB7-C68DC40380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1973196"/>
              </p:ext>
            </p:extLst>
          </p:nvPr>
        </p:nvGraphicFramePr>
        <p:xfrm>
          <a:off x="1852627" y="2536003"/>
          <a:ext cx="5438746" cy="1950720"/>
        </p:xfrm>
        <a:graphic>
          <a:graphicData uri="http://schemas.openxmlformats.org/drawingml/2006/table">
            <a:tbl>
              <a:tblPr/>
              <a:tblGrid>
                <a:gridCol w="5438746">
                  <a:extLst>
                    <a:ext uri="{9D8B030D-6E8A-4147-A177-3AD203B41FA5}">
                      <a16:colId xmlns:a16="http://schemas.microsoft.com/office/drawing/2014/main" val="156955708"/>
                    </a:ext>
                  </a:extLst>
                </a:gridCol>
              </a:tblGrid>
              <a:tr h="1920478">
                <a:tc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2667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 	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2667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['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环比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同比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 '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定基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\n'], 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2667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['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 '101.5', '120.7', '121.4\n'], 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2667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['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上海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 '101.2', '127.3', '127.8\n'], 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2667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['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广州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 '101.3', '119.4', '120.0\n'], 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2667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['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深圳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 '102.0', '140.9', '145.5\n'],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2667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['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沈阳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 '100.1', '101.4', '101.6\n'], 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26670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1071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40257041"/>
      </p:ext>
    </p:extLst>
  </p:cSld>
  <p:clrMapOvr>
    <a:masterClrMapping/>
  </p:clrMapOvr>
  <p:transition spd="slow">
    <p:wipe dir="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9604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一二维数据的的表示和读写：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CA2E1C95-7673-47A0-865F-A33B1E763F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160121"/>
            <a:ext cx="5994797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微实例：导入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格式数据到列表</a:t>
            </a:r>
            <a:r>
              <a:rPr lang="en-US" altLang="zh-CN" sz="135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47CA5519-FC27-45CC-8A77-C184DF2E1A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3183822"/>
              </p:ext>
            </p:extLst>
          </p:nvPr>
        </p:nvGraphicFramePr>
        <p:xfrm>
          <a:off x="4860032" y="895005"/>
          <a:ext cx="3960439" cy="2193131"/>
        </p:xfrm>
        <a:graphic>
          <a:graphicData uri="http://schemas.openxmlformats.org/drawingml/2006/table">
            <a:tbl>
              <a:tblPr/>
              <a:tblGrid>
                <a:gridCol w="315991">
                  <a:extLst>
                    <a:ext uri="{9D8B030D-6E8A-4147-A177-3AD203B41FA5}">
                      <a16:colId xmlns:a16="http://schemas.microsoft.com/office/drawing/2014/main" val="2190547960"/>
                    </a:ext>
                  </a:extLst>
                </a:gridCol>
                <a:gridCol w="1089823">
                  <a:extLst>
                    <a:ext uri="{9D8B030D-6E8A-4147-A177-3AD203B41FA5}">
                      <a16:colId xmlns:a16="http://schemas.microsoft.com/office/drawing/2014/main" val="1750280496"/>
                    </a:ext>
                  </a:extLst>
                </a:gridCol>
                <a:gridCol w="2230205">
                  <a:extLst>
                    <a:ext uri="{9D8B030D-6E8A-4147-A177-3AD203B41FA5}">
                      <a16:colId xmlns:a16="http://schemas.microsoft.com/office/drawing/2014/main" val="2793576288"/>
                    </a:ext>
                  </a:extLst>
                </a:gridCol>
                <a:gridCol w="324420">
                  <a:extLst>
                    <a:ext uri="{9D8B030D-6E8A-4147-A177-3AD203B41FA5}">
                      <a16:colId xmlns:a16="http://schemas.microsoft.com/office/drawing/2014/main" val="1793371566"/>
                    </a:ext>
                  </a:extLst>
                </a:gridCol>
              </a:tblGrid>
              <a:tr h="25003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m7.5GetCSV2List.py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455218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8390754"/>
                  </a:ext>
                </a:extLst>
              </a:tr>
              <a:tr h="1333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open("price2016.csv", "r")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= []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line in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line.replace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("\n","")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ls.append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line.split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(","))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print(ls)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8160621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426487"/>
                  </a:ext>
                </a:extLst>
              </a:tr>
            </a:tbl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0651F7F1-0CB7-4C54-998B-1DC209B3D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321154"/>
            <a:ext cx="8291264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需要注意，以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split(",")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方法从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文件中获得内容时，每行最后一个元素后面包含了一个换行符（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"\n"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）。对于数据的表达和使用来说，这个换行符是多余的，可以通过使用字符串的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replace()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方法将其去掉。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88540"/>
      </p:ext>
    </p:extLst>
  </p:cSld>
  <p:clrMapOvr>
    <a:masterClrMapping/>
  </p:clrMapOvr>
  <p:transition spd="slow">
    <p:wipe dir="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9604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一二维数据的的表示和读写：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42534CCD-D2CC-478C-9924-53C188EE7C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735" y="1131590"/>
            <a:ext cx="714732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微实例：逐行处理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zh-CN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格式数据。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3079DBB-307F-44ED-9173-AEAF099050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6310704"/>
              </p:ext>
            </p:extLst>
          </p:nvPr>
        </p:nvGraphicFramePr>
        <p:xfrm>
          <a:off x="748626" y="1687181"/>
          <a:ext cx="3693690" cy="2955131"/>
        </p:xfrm>
        <a:graphic>
          <a:graphicData uri="http://schemas.openxmlformats.org/drawingml/2006/table">
            <a:tbl>
              <a:tblPr/>
              <a:tblGrid>
                <a:gridCol w="419468">
                  <a:extLst>
                    <a:ext uri="{9D8B030D-6E8A-4147-A177-3AD203B41FA5}">
                      <a16:colId xmlns:a16="http://schemas.microsoft.com/office/drawing/2014/main" val="213420147"/>
                    </a:ext>
                  </a:extLst>
                </a:gridCol>
                <a:gridCol w="536700">
                  <a:extLst>
                    <a:ext uri="{9D8B030D-6E8A-4147-A177-3AD203B41FA5}">
                      <a16:colId xmlns:a16="http://schemas.microsoft.com/office/drawing/2014/main" val="1090705104"/>
                    </a:ext>
                  </a:extLst>
                </a:gridCol>
                <a:gridCol w="1900547">
                  <a:extLst>
                    <a:ext uri="{9D8B030D-6E8A-4147-A177-3AD203B41FA5}">
                      <a16:colId xmlns:a16="http://schemas.microsoft.com/office/drawing/2014/main" val="3182326669"/>
                    </a:ext>
                  </a:extLst>
                </a:gridCol>
                <a:gridCol w="836975">
                  <a:extLst>
                    <a:ext uri="{9D8B030D-6E8A-4147-A177-3AD203B41FA5}">
                      <a16:colId xmlns:a16="http://schemas.microsoft.com/office/drawing/2014/main" val="258020096"/>
                    </a:ext>
                  </a:extLst>
                </a:gridCol>
              </a:tblGrid>
              <a:tr h="25003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m7.6GetCSVbyLine.py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4064672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2478462"/>
                  </a:ext>
                </a:extLst>
              </a:tr>
              <a:tr h="1905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open("price2016.csv", "r")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= []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line in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line.replace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("\n","")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line.line.split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(",")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lns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""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s in ls: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lns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+= "{}\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t".format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lns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fo.close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252753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6787256"/>
                  </a:ext>
                </a:extLst>
              </a:tr>
            </a:tbl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BE61B59B-7675-4A1B-A226-CB2C3C536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42750" y="1535007"/>
            <a:ext cx="2710999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运行后的输出结果如下：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EB25DC99-7738-4299-983B-937D281088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3134126"/>
              </p:ext>
            </p:extLst>
          </p:nvPr>
        </p:nvGraphicFramePr>
        <p:xfrm>
          <a:off x="5004048" y="2284637"/>
          <a:ext cx="3923503" cy="1736852"/>
        </p:xfrm>
        <a:graphic>
          <a:graphicData uri="http://schemas.openxmlformats.org/drawingml/2006/table">
            <a:tbl>
              <a:tblPr/>
              <a:tblGrid>
                <a:gridCol w="3923503">
                  <a:extLst>
                    <a:ext uri="{9D8B030D-6E8A-4147-A177-3AD203B41FA5}">
                      <a16:colId xmlns:a16="http://schemas.microsoft.com/office/drawing/2014/main" val="1127316473"/>
                    </a:ext>
                  </a:extLst>
                </a:gridCol>
              </a:tblGrid>
              <a:tr h="16802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 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城市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环比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同比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定基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北京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101.5	120.7	121.4	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上海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101.2	127.3	127.8	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广州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101.3	119.4	120.0	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深圳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102.0	140.9	145.5	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沈阳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	100.1	101.4	101.6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662166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982877"/>
      </p:ext>
    </p:extLst>
  </p:cSld>
  <p:clrMapOvr>
    <a:masterClrMapping/>
  </p:clrMapOvr>
  <p:transition spd="slow">
    <p:wipe dir="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9604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一二维数据的的表示和读写：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1B7E2BF0-8FE1-4239-866A-F31B2FB006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28" y="1131590"/>
            <a:ext cx="453628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zh-CN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微实例：一维数据写入</a:t>
            </a:r>
            <a:r>
              <a:rPr lang="en-US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zh-CN" altLang="zh-C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9FB3DFED-FD40-4F21-A6A5-BB01D0E8D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746342"/>
              </p:ext>
            </p:extLst>
          </p:nvPr>
        </p:nvGraphicFramePr>
        <p:xfrm>
          <a:off x="1763688" y="1648900"/>
          <a:ext cx="3736074" cy="1431131"/>
        </p:xfrm>
        <a:graphic>
          <a:graphicData uri="http://schemas.openxmlformats.org/drawingml/2006/table">
            <a:tbl>
              <a:tblPr/>
              <a:tblGrid>
                <a:gridCol w="298197">
                  <a:extLst>
                    <a:ext uri="{9D8B030D-6E8A-4147-A177-3AD203B41FA5}">
                      <a16:colId xmlns:a16="http://schemas.microsoft.com/office/drawing/2014/main" val="612781971"/>
                    </a:ext>
                  </a:extLst>
                </a:gridCol>
                <a:gridCol w="788564">
                  <a:extLst>
                    <a:ext uri="{9D8B030D-6E8A-4147-A177-3AD203B41FA5}">
                      <a16:colId xmlns:a16="http://schemas.microsoft.com/office/drawing/2014/main" val="4200554241"/>
                    </a:ext>
                  </a:extLst>
                </a:gridCol>
                <a:gridCol w="1923038">
                  <a:extLst>
                    <a:ext uri="{9D8B030D-6E8A-4147-A177-3AD203B41FA5}">
                      <a16:colId xmlns:a16="http://schemas.microsoft.com/office/drawing/2014/main" val="2646142631"/>
                    </a:ext>
                  </a:extLst>
                </a:gridCol>
                <a:gridCol w="726275">
                  <a:extLst>
                    <a:ext uri="{9D8B030D-6E8A-4147-A177-3AD203B41FA5}">
                      <a16:colId xmlns:a16="http://schemas.microsoft.com/office/drawing/2014/main" val="3311493887"/>
                    </a:ext>
                  </a:extLst>
                </a:gridCol>
              </a:tblGrid>
              <a:tr h="25003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7.7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m7.7WriteD1toCSV.py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486067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465568"/>
                  </a:ext>
                </a:extLst>
              </a:tr>
              <a:tr h="8953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=open("price2016bj.csv","w")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ls=['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北京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','101.5','120.7','121.4']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1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fo.write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(",".join(ls)+ "\n")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fo.close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906958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4448950"/>
                  </a:ext>
                </a:extLst>
              </a:tr>
            </a:tbl>
          </a:graphicData>
        </a:graphic>
      </p:graphicFrame>
      <p:sp>
        <p:nvSpPr>
          <p:cNvPr id="7" name="矩形 4">
            <a:extLst>
              <a:ext uri="{FF2B5EF4-FFF2-40B4-BE49-F238E27FC236}">
                <a16:creationId xmlns:a16="http://schemas.microsoft.com/office/drawing/2014/main" id="{2AC0994E-8532-4244-A19E-4679D0EC78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379" y="3219822"/>
            <a:ext cx="8252534" cy="15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对于列表中存储的二维数据，可以通过循环写入一维数据的方式写入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文件，参考代码样式如下：</a:t>
            </a:r>
            <a:endParaRPr lang="zh-CN" altLang="zh-CN" sz="1600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for row in ls:</a:t>
            </a:r>
            <a:endParaRPr lang="zh-CN" altLang="en-US" sz="1600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 &lt;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输出文件</a:t>
            </a:r>
            <a:r>
              <a:rPr lang="en-US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&gt;.write(",".join(row)+"\n")</a:t>
            </a:r>
            <a:endParaRPr lang="zh-CN" altLang="zh-CN" sz="1600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6390829"/>
      </p:ext>
    </p:extLst>
  </p:cSld>
  <p:clrMapOvr>
    <a:masterClrMapping/>
  </p:clrMapOvr>
  <p:transition spd="slow">
    <p:wipe dir="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一二维数据格式化和处理</a:t>
            </a: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9772D17-A463-45F5-B6FA-B50A510302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3960440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一二维数据的的表示和读写：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F49E7DA-670A-4767-9E2E-E99C232DB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74912"/>
              </p:ext>
            </p:extLst>
          </p:nvPr>
        </p:nvGraphicFramePr>
        <p:xfrm>
          <a:off x="2915816" y="1277064"/>
          <a:ext cx="6120679" cy="3627120"/>
        </p:xfrm>
        <a:graphic>
          <a:graphicData uri="http://schemas.openxmlformats.org/drawingml/2006/table">
            <a:tbl>
              <a:tblPr/>
              <a:tblGrid>
                <a:gridCol w="487246">
                  <a:extLst>
                    <a:ext uri="{9D8B030D-6E8A-4147-A177-3AD203B41FA5}">
                      <a16:colId xmlns:a16="http://schemas.microsoft.com/office/drawing/2014/main" val="334882532"/>
                    </a:ext>
                  </a:extLst>
                </a:gridCol>
                <a:gridCol w="753679">
                  <a:extLst>
                    <a:ext uri="{9D8B030D-6E8A-4147-A177-3AD203B41FA5}">
                      <a16:colId xmlns:a16="http://schemas.microsoft.com/office/drawing/2014/main" val="2447703859"/>
                    </a:ext>
                  </a:extLst>
                </a:gridCol>
                <a:gridCol w="3228230">
                  <a:extLst>
                    <a:ext uri="{9D8B030D-6E8A-4147-A177-3AD203B41FA5}">
                      <a16:colId xmlns:a16="http://schemas.microsoft.com/office/drawing/2014/main" val="2511547656"/>
                    </a:ext>
                  </a:extLst>
                </a:gridCol>
                <a:gridCol w="1651524">
                  <a:extLst>
                    <a:ext uri="{9D8B030D-6E8A-4147-A177-3AD203B41FA5}">
                      <a16:colId xmlns:a16="http://schemas.microsoft.com/office/drawing/2014/main" val="3271397460"/>
                    </a:ext>
                  </a:extLst>
                </a:gridCol>
              </a:tblGrid>
              <a:tr h="171452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7.8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115" marR="4711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m7.8WriteD2toCSV.py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115" marR="4711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115" marR="4711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5558405"/>
                  </a:ext>
                </a:extLst>
              </a:tr>
              <a:tr h="33215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115" marR="4711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open("price2016.csv", "r")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open("price2016out.csv", "w")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= []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line in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   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CSV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文件中的二维数据读入到列表变量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line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line.replace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("\n","")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ls.append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line.split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(","))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 range(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(ls)): 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遍历列表变量计算百分数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for j in range(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(ls[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])):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if ls[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][j].replace(".","").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isnumeric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    ls[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][j] = "{:.2}%".format(float(ls[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][j])/100)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row in ls:  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将列表变量中的二位数据输出到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CSV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文件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print(row)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fw.write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(",".join(row)+"\n")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7115" marR="4711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2892004"/>
                  </a:ext>
                </a:extLst>
              </a:tr>
            </a:tbl>
          </a:graphicData>
        </a:graphic>
      </p:graphicFrame>
      <p:sp>
        <p:nvSpPr>
          <p:cNvPr id="6" name="矩形 1">
            <a:extLst>
              <a:ext uri="{FF2B5EF4-FFF2-40B4-BE49-F238E27FC236}">
                <a16:creationId xmlns:a16="http://schemas.microsoft.com/office/drawing/2014/main" id="{66E01169-4636-4A82-961B-8366B1A08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652" y="1563638"/>
            <a:ext cx="2448271" cy="27007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898525" indent="-898525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微实例：</a:t>
            </a:r>
            <a:endParaRPr lang="en-US" altLang="zh-CN" sz="1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98525" indent="-898525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二维数据写入</a:t>
            </a:r>
            <a:r>
              <a:rPr lang="en-US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CSV</a:t>
            </a:r>
            <a:r>
              <a:rPr lang="zh-CN" altLang="zh-CN" sz="1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文件。</a:t>
            </a:r>
            <a:endParaRPr lang="zh-CN" altLang="zh-CN" sz="16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98525" lvl="4" indent="-54133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城市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环比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同比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定基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98525" lvl="4" indent="-54133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北京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,1.0%,1.2%,1.2%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98525" lvl="4" indent="-54133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上海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,1.0%,1.3%,1.3%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98525" lvl="4" indent="-54133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广州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,1.0%,1.2%,1.2%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98525" lvl="4" indent="-54133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深圳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,1.0%,1.4%,1.5%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98525" lvl="4" indent="-54133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沈阳</a:t>
            </a:r>
            <a:r>
              <a:rPr lang="en-US" altLang="zh-CN" sz="135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,1.0%,1.0%,1.0%</a:t>
            </a:r>
            <a:endParaRPr lang="zh-CN" altLang="zh-CN" sz="135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4050053"/>
      </p:ext>
    </p:extLst>
  </p:cSld>
  <p:clrMapOvr>
    <a:masterClrMapping/>
  </p:clrMapOvr>
  <p:transition spd="slow">
    <p:wipe dir="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98995C92-9C50-4A83-90BD-5256CD13F9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301411"/>
            <a:ext cx="828092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采用文本方式读入文件，文件经过编码形成字符串，打印出有含义的字符；采用二进制方式打开文件，文件被解析为字节（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byte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）流。由于存在编码，字符串中的一个字符由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个字节表示</a:t>
            </a:r>
            <a:r>
              <a:rPr lang="zh-CN" altLang="zh-CN" sz="18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 dirty="0">
              <a:latin typeface="Calibri" panose="020F0502020204030204" pitchFamily="34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TextBox 2">
            <a:extLst>
              <a:ext uri="{FF2B5EF4-FFF2-40B4-BE49-F238E27FC236}">
                <a16:creationId xmlns:a16="http://schemas.microsoft.com/office/drawing/2014/main" id="{D634C6F5-D356-4FE1-AF88-A3481F22E5B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158417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文件概述：</a:t>
            </a:r>
          </a:p>
        </p:txBody>
      </p:sp>
    </p:spTree>
    <p:extLst>
      <p:ext uri="{BB962C8B-B14F-4D97-AF65-F5344CB8AC3E}">
        <p14:creationId xmlns:p14="http://schemas.microsoft.com/office/powerpoint/2010/main" val="588858451"/>
      </p:ext>
    </p:extLst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CSV</a:t>
            </a:r>
            <a:r>
              <a:rPr lang="zh-CN" altLang="en-US" sz="3000" dirty="0"/>
              <a:t>格式的</a:t>
            </a:r>
            <a:r>
              <a:rPr lang="en-US" altLang="zh-CN" sz="3000" dirty="0"/>
              <a:t>HTML</a:t>
            </a:r>
            <a:r>
              <a:rPr lang="zh-CN" altLang="en-US" sz="3000" dirty="0"/>
              <a:t>展示</a:t>
            </a: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id="{7FDFA2DB-7764-4735-8562-968350286D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389" y="1419622"/>
            <a:ext cx="6347222" cy="1997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1108246"/>
      </p:ext>
    </p:extLst>
  </p:cSld>
  <p:clrMapOvr>
    <a:masterClrMapping/>
  </p:clrMapOvr>
  <p:transition spd="slow">
    <p:wipe dir="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CSV</a:t>
            </a:r>
            <a:r>
              <a:rPr lang="zh-CN" altLang="en-US" sz="3000" dirty="0"/>
              <a:t>格式的</a:t>
            </a:r>
            <a:r>
              <a:rPr lang="en-US" altLang="zh-CN" sz="3000" dirty="0"/>
              <a:t>HTML</a:t>
            </a:r>
            <a:r>
              <a:rPr lang="zh-CN" altLang="en-US" sz="3000" dirty="0"/>
              <a:t>展示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6129A24E-DAC2-4427-A085-5E54339B0C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7779173"/>
              </p:ext>
            </p:extLst>
          </p:nvPr>
        </p:nvGraphicFramePr>
        <p:xfrm>
          <a:off x="1115615" y="843558"/>
          <a:ext cx="6912769" cy="3840480"/>
        </p:xfrm>
        <a:graphic>
          <a:graphicData uri="http://schemas.openxmlformats.org/drawingml/2006/table">
            <a:tbl>
              <a:tblPr/>
              <a:tblGrid>
                <a:gridCol w="551345">
                  <a:extLst>
                    <a:ext uri="{9D8B030D-6E8A-4147-A177-3AD203B41FA5}">
                      <a16:colId xmlns:a16="http://schemas.microsoft.com/office/drawing/2014/main" val="2020307148"/>
                    </a:ext>
                  </a:extLst>
                </a:gridCol>
                <a:gridCol w="367565">
                  <a:extLst>
                    <a:ext uri="{9D8B030D-6E8A-4147-A177-3AD203B41FA5}">
                      <a16:colId xmlns:a16="http://schemas.microsoft.com/office/drawing/2014/main" val="3897972062"/>
                    </a:ext>
                  </a:extLst>
                </a:gridCol>
                <a:gridCol w="5417795">
                  <a:extLst>
                    <a:ext uri="{9D8B030D-6E8A-4147-A177-3AD203B41FA5}">
                      <a16:colId xmlns:a16="http://schemas.microsoft.com/office/drawing/2014/main" val="360479553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3139628323"/>
                    </a:ext>
                  </a:extLst>
                </a:gridCol>
              </a:tblGrid>
              <a:tr h="14289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文件名：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CSV2HTML.html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073256"/>
                  </a:ext>
                </a:extLst>
              </a:tr>
              <a:tr h="317552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&lt;!DOCTYPE HTML&gt;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&lt;html&gt;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&lt;body&gt;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&lt;meta charset=utf-8&gt;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&lt;h2 align=center&gt;2016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年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月部分大中城市新建住宅价格指数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&lt;/h2&gt;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&lt;table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border='1' align=center width=70%&gt;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bgcolor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='orange'&gt;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width="25%"&gt;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城市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width="25%"&gt;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环比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width="25%"&gt;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同比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width="25%"&gt;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定基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&gt;&lt;td&gt;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北京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&lt;/td&gt;&lt;td&gt;101.5&lt;/td&gt;&lt;td&gt;120.7&lt;/td&gt;&lt;td&gt;121.4&lt;/td&gt;&lt;/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&gt;&lt;td&gt;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上海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&lt;/td&gt;&lt;td&gt;101.2&lt;/td&gt;&lt;td&gt;127.3&lt;/td&gt;&lt;td&gt;127.8&lt;/td&gt;&lt;/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&gt;&lt;td&gt;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广州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&lt;/td&gt;&lt;td&gt;101.3&lt;/td&gt;&lt;td&gt;119.4&lt;/td&gt;&lt;td&gt;120.0&lt;/td&gt;&lt;/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&gt;&lt;td&gt;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深圳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&lt;/td&gt;&lt;td&gt;102.0&lt;/td&gt;&lt;td&gt;140.9&lt;/td&gt;&lt;td&gt;145.5&lt;/td&gt;&lt;/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&gt;&lt;td&gt;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沈阳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&lt;/td&gt;&lt;td&gt;100.1&lt;/td&gt;&lt;td&gt;101.4&lt;/td&gt;&lt;td&gt;101.6&lt;/td&gt;&lt;/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&lt;/table&gt;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&lt;/body&gt;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&lt;/html&gt;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3995" marR="3399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2341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0524415"/>
      </p:ext>
    </p:extLst>
  </p:cSld>
  <p:clrMapOvr>
    <a:masterClrMapping/>
  </p:clrMapOvr>
  <p:transition spd="slow">
    <p:wipe dir="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CSV</a:t>
            </a:r>
            <a:r>
              <a:rPr lang="zh-CN" altLang="en-US" sz="3000" dirty="0"/>
              <a:t>格式的</a:t>
            </a:r>
            <a:r>
              <a:rPr lang="en-US" altLang="zh-CN" sz="3000" dirty="0"/>
              <a:t>HTML</a:t>
            </a:r>
            <a:r>
              <a:rPr lang="zh-CN" altLang="en-US" sz="3000" dirty="0"/>
              <a:t>展示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E90B617-EFDB-42E0-9919-B246033E03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9741339"/>
              </p:ext>
            </p:extLst>
          </p:nvPr>
        </p:nvGraphicFramePr>
        <p:xfrm>
          <a:off x="1007603" y="915566"/>
          <a:ext cx="7128793" cy="3627120"/>
        </p:xfrm>
        <a:graphic>
          <a:graphicData uri="http://schemas.openxmlformats.org/drawingml/2006/table">
            <a:tbl>
              <a:tblPr/>
              <a:tblGrid>
                <a:gridCol w="569937">
                  <a:extLst>
                    <a:ext uri="{9D8B030D-6E8A-4147-A177-3AD203B41FA5}">
                      <a16:colId xmlns:a16="http://schemas.microsoft.com/office/drawing/2014/main" val="2876163340"/>
                    </a:ext>
                  </a:extLst>
                </a:gridCol>
                <a:gridCol w="1696018">
                  <a:extLst>
                    <a:ext uri="{9D8B030D-6E8A-4147-A177-3AD203B41FA5}">
                      <a16:colId xmlns:a16="http://schemas.microsoft.com/office/drawing/2014/main" val="3081281877"/>
                    </a:ext>
                  </a:extLst>
                </a:gridCol>
                <a:gridCol w="3978824">
                  <a:extLst>
                    <a:ext uri="{9D8B030D-6E8A-4147-A177-3AD203B41FA5}">
                      <a16:colId xmlns:a16="http://schemas.microsoft.com/office/drawing/2014/main" val="2740500128"/>
                    </a:ext>
                  </a:extLst>
                </a:gridCol>
                <a:gridCol w="884014">
                  <a:extLst>
                    <a:ext uri="{9D8B030D-6E8A-4147-A177-3AD203B41FA5}">
                      <a16:colId xmlns:a16="http://schemas.microsoft.com/office/drawing/2014/main" val="488062641"/>
                    </a:ext>
                  </a:extLst>
                </a:gridCol>
              </a:tblGrid>
              <a:tr h="16838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e13.1csv2html.py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771"/>
                  </a:ext>
                </a:extLst>
              </a:tr>
              <a:tr h="467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3122059"/>
                  </a:ext>
                </a:extLst>
              </a:tr>
              <a:tr h="28063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#e13.1csv2html.py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seg1 = '''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&lt;!DOCTYPE HTML&gt;\n&lt;html&gt;\n&lt;body&gt;\n&lt;meta charset=gb2312&gt;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&lt;h2 align=center&gt;2016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年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月部分大中城市新建住宅价格指数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&lt;/h2&gt;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&lt;table border='1' align="center" width=70%&gt;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bgcolor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='orange'&gt;\n '''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seg2 = "&lt;/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&gt;\n"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seg3 = "&lt;/table&gt;\n&lt;/body&gt;\n&lt;/html&gt;"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def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fill_data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locls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seg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'&lt;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&gt;&lt;td align="center"&gt;{}&lt;/td&gt;&lt;td align="center"&gt;\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{}&lt;/td&gt;&lt;td align="center"&gt;{}&lt;/td&gt;&lt;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tdalign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="center"&gt;\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{}&lt;/td&gt;&lt;/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&gt;\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n'.format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(*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locls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return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seg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open("price2016.csv", "r")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= []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8255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7321404"/>
      </p:ext>
    </p:extLst>
  </p:cSld>
  <p:clrMapOvr>
    <a:masterClrMapping/>
  </p:clrMapOvr>
  <p:transition spd="slow">
    <p:wipe dir="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CSV</a:t>
            </a:r>
            <a:r>
              <a:rPr lang="zh-CN" altLang="en-US" sz="3000" dirty="0"/>
              <a:t>格式的</a:t>
            </a:r>
            <a:r>
              <a:rPr lang="en-US" altLang="zh-CN" sz="3000" dirty="0"/>
              <a:t>HTML</a:t>
            </a:r>
            <a:r>
              <a:rPr lang="zh-CN" altLang="en-US" sz="3000" dirty="0"/>
              <a:t>展示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E9A88640-BA41-4041-800A-3E26A47D5D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6578028"/>
              </p:ext>
            </p:extLst>
          </p:nvPr>
        </p:nvGraphicFramePr>
        <p:xfrm>
          <a:off x="1619672" y="771550"/>
          <a:ext cx="6408712" cy="4015105"/>
        </p:xfrm>
        <a:graphic>
          <a:graphicData uri="http://schemas.openxmlformats.org/drawingml/2006/table">
            <a:tbl>
              <a:tblPr/>
              <a:tblGrid>
                <a:gridCol w="512033">
                  <a:extLst>
                    <a:ext uri="{9D8B030D-6E8A-4147-A177-3AD203B41FA5}">
                      <a16:colId xmlns:a16="http://schemas.microsoft.com/office/drawing/2014/main" val="1583854427"/>
                    </a:ext>
                  </a:extLst>
                </a:gridCol>
                <a:gridCol w="1010764">
                  <a:extLst>
                    <a:ext uri="{9D8B030D-6E8A-4147-A177-3AD203B41FA5}">
                      <a16:colId xmlns:a16="http://schemas.microsoft.com/office/drawing/2014/main" val="4260335215"/>
                    </a:ext>
                  </a:extLst>
                </a:gridCol>
                <a:gridCol w="4381859">
                  <a:extLst>
                    <a:ext uri="{9D8B030D-6E8A-4147-A177-3AD203B41FA5}">
                      <a16:colId xmlns:a16="http://schemas.microsoft.com/office/drawing/2014/main" val="1537938286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846365336"/>
                    </a:ext>
                  </a:extLst>
                </a:gridCol>
              </a:tblGrid>
              <a:tr h="17145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e13.1csv2html.py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362089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260338"/>
                  </a:ext>
                </a:extLst>
              </a:tr>
              <a:tr h="315991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28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29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line in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line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line.replace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("\n","")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ls.append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line.split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(","))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open("price2016.html", "w")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fw.write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(seg1)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fw.write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('&lt;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width="25%"&gt;{}&lt;/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&gt;\n&lt;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width="25%"&gt;{}&lt;/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&gt;\n&lt;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width="25%"&gt;{}&lt;/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&gt;\n&lt;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width="25%"&gt;{}&lt;/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&gt;\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n'.format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(*ls[0]))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fw.write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(seg2)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 range(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(ls)-1):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fw.write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fill_data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(ls[i+1]))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fw.write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(seg3)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0013109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006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017725"/>
      </p:ext>
    </p:extLst>
  </p:cSld>
  <p:clrMapOvr>
    <a:masterClrMapping/>
  </p:clrMapOvr>
  <p:transition spd="slow">
    <p:wipe dir="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高维数据的格式化</a:t>
            </a: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13FF2CF8-9F28-4868-B7D7-9D174F7C38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987574"/>
            <a:ext cx="7704856" cy="3416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与一维二维数据不同，高维数据能展示数据间更为复杂的组织关系。为了保持灵活性，表示高维数据不采用任何结构形式，仅采用最基本的二元关系，即键值对。万维网是高维数据最成功的典型应用。</a:t>
            </a: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格式可以对高维数据进行表达和存储。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JavaScript Object Notation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）是一种轻量级的数据交换格式，易于阅读和理解。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格式表达键值对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&lt;key, value&gt;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的基本格式如下，键值对都保存在双引号中：</a:t>
            </a: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"key" : "value"</a:t>
            </a:r>
            <a:endParaRPr lang="zh-CN" altLang="zh-CN" sz="1800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0912708"/>
      </p:ext>
    </p:extLst>
  </p:cSld>
  <p:clrMapOvr>
    <a:masterClrMapping/>
  </p:clrMapOvr>
  <p:transition spd="slow">
    <p:wipe dir="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高维数据的格式化</a:t>
            </a: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DC537304-0072-4562-B8E7-1E99291C7E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1203598"/>
            <a:ext cx="6119813" cy="25853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当多个键值对放在一起时，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有如下一些约定：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数据保存在键值对中；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键值对之间由逗号分隔；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括号用于保存键值对数据组成的对象；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方括号用于保存键值对数据组成的数组。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以“本书作者”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数据为例。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5F642DEE-EEE7-4D20-84D2-1C51D5379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309129"/>
              </p:ext>
            </p:extLst>
          </p:nvPr>
        </p:nvGraphicFramePr>
        <p:xfrm>
          <a:off x="6228184" y="987574"/>
          <a:ext cx="2628180" cy="3520440"/>
        </p:xfrm>
        <a:graphic>
          <a:graphicData uri="http://schemas.openxmlformats.org/drawingml/2006/table">
            <a:tbl>
              <a:tblPr/>
              <a:tblGrid>
                <a:gridCol w="2628180">
                  <a:extLst>
                    <a:ext uri="{9D8B030D-6E8A-4147-A177-3AD203B41FA5}">
                      <a16:colId xmlns:a16="http://schemas.microsoft.com/office/drawing/2014/main" val="1108642412"/>
                    </a:ext>
                  </a:extLst>
                </a:gridCol>
              </a:tblGrid>
              <a:tr h="33956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本书作者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[	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姓氏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嵩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天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单位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北京理工大学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  }, 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	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姓氏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礼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欣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单位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北京理工大学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  },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姓氏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黄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名字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天羽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单位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北京理工大学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   }  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9416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7874815"/>
      </p:ext>
    </p:extLst>
  </p:cSld>
  <p:clrMapOvr>
    <a:masterClrMapping/>
  </p:clrMapOvr>
  <p:transition spd="slow">
    <p:wipe dir="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json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11EB1-EB58-427E-B2FE-4249D0B10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376264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库解析：</a:t>
            </a:r>
          </a:p>
        </p:txBody>
      </p:sp>
      <p:sp>
        <p:nvSpPr>
          <p:cNvPr id="4" name="矩形 2">
            <a:extLst>
              <a:ext uri="{FF2B5EF4-FFF2-40B4-BE49-F238E27FC236}">
                <a16:creationId xmlns:a16="http://schemas.microsoft.com/office/drawing/2014/main" id="{0DA5BED0-7C93-4E23-9767-68A43C46CC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540" y="1131590"/>
            <a:ext cx="8460940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800100" indent="-3429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n"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库主要包括两类函数：操作类函数和解析类函数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操作类函数主要完成外部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格式和程序内部数据类型之间的转换功能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</a:p>
          <a:p>
            <a:pPr lvl="1" algn="just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解析类函数主要用于解析键值对内容。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3270E79C-6006-4729-BF21-757DAED80E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9540848"/>
              </p:ext>
            </p:extLst>
          </p:nvPr>
        </p:nvGraphicFramePr>
        <p:xfrm>
          <a:off x="539552" y="3075806"/>
          <a:ext cx="8280920" cy="1572102"/>
        </p:xfrm>
        <a:graphic>
          <a:graphicData uri="http://schemas.openxmlformats.org/drawingml/2006/table">
            <a:tbl>
              <a:tblPr/>
              <a:tblGrid>
                <a:gridCol w="3795146">
                  <a:extLst>
                    <a:ext uri="{9D8B030D-6E8A-4147-A177-3AD203B41FA5}">
                      <a16:colId xmlns:a16="http://schemas.microsoft.com/office/drawing/2014/main" val="2120970252"/>
                    </a:ext>
                  </a:extLst>
                </a:gridCol>
                <a:gridCol w="4485774">
                  <a:extLst>
                    <a:ext uri="{9D8B030D-6E8A-4147-A177-3AD203B41FA5}">
                      <a16:colId xmlns:a16="http://schemas.microsoft.com/office/drawing/2014/main" val="2138004367"/>
                    </a:ext>
                  </a:extLst>
                </a:gridCol>
              </a:tblGrid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993426"/>
                  </a:ext>
                </a:extLst>
              </a:tr>
              <a:tr h="3284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json.dumps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obj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sort_keys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=False, indent=None)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的数据类型转换为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格式，编码过程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9689606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json.loads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(string)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格式字符串转换为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的数据类型，解码过程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229250"/>
                  </a:ext>
                </a:extLst>
              </a:tr>
              <a:tr h="25259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json.dump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obj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fp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sort_keys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=False, indent=None)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dumps()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功能一致，输出到文件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fp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0886425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json.load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fp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loads()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功能一致，从文件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fp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读入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6306389"/>
                  </a:ext>
                </a:extLst>
              </a:tr>
            </a:tbl>
          </a:graphicData>
        </a:graphic>
      </p:graphicFrame>
      <p:sp>
        <p:nvSpPr>
          <p:cNvPr id="6" name="矩形 3">
            <a:extLst>
              <a:ext uri="{FF2B5EF4-FFF2-40B4-BE49-F238E27FC236}">
                <a16:creationId xmlns:a16="http://schemas.microsoft.com/office/drawing/2014/main" id="{36B78A74-2675-4DAA-9AAB-2B8957606F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433727"/>
            <a:ext cx="6443663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dumps()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loads()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分别对应编码和解码功能。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2117308"/>
      </p:ext>
    </p:extLst>
  </p:cSld>
  <p:clrMapOvr>
    <a:masterClrMapping/>
  </p:clrMapOvr>
  <p:transition spd="slow">
    <p:wipe dir="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json</a:t>
            </a:r>
            <a:r>
              <a:rPr lang="zh-CN" altLang="en-US" sz="3000" dirty="0"/>
              <a:t>库的使用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211EB1-EB58-427E-B2FE-4249D0B10B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376264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库解析：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E176130D-F27A-41A8-BA66-6CD94492C9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3074919"/>
              </p:ext>
            </p:extLst>
          </p:nvPr>
        </p:nvGraphicFramePr>
        <p:xfrm>
          <a:off x="2627784" y="857655"/>
          <a:ext cx="5838825" cy="4053840"/>
        </p:xfrm>
        <a:graphic>
          <a:graphicData uri="http://schemas.openxmlformats.org/drawingml/2006/table">
            <a:tbl>
              <a:tblPr/>
              <a:tblGrid>
                <a:gridCol w="5838825">
                  <a:extLst>
                    <a:ext uri="{9D8B030D-6E8A-4147-A177-3AD203B41FA5}">
                      <a16:colId xmlns:a16="http://schemas.microsoft.com/office/drawing/2014/main" val="3419361118"/>
                    </a:ext>
                  </a:extLst>
                </a:gridCol>
              </a:tblGrid>
              <a:tr h="3048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{'b':2,'c':4,'a':6}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&gt;&gt;&gt;s1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json.dumps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  #dumps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返回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格式的字符串类型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&gt;&gt;&gt;s2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json.dumps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dt,sort_keys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True,indent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=4)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&gt;&gt;&gt;print(s1)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{"c": 4, "a": 6, "b": 2}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&gt;&gt;&gt;print(s2)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"a": 6,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"b": 2,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"c": 4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&gt;&gt;&gt;print(s1==s2)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&gt;&gt;&gt;dt2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json.loads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(s2)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&gt;&gt;&gt;print(dt2, type(dt2))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{'c': 4, 'a': 6, 'b': 2} &lt;class '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'&gt;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val="15108424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7337251"/>
      </p:ext>
    </p:extLst>
  </p:cSld>
  <p:clrMapOvr>
    <a:masterClrMapping/>
  </p:clrMapOvr>
  <p:transition spd="slow">
    <p:wipe dir="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CSV</a:t>
            </a:r>
            <a:r>
              <a:rPr lang="zh-CN" altLang="en-US" sz="3000" dirty="0"/>
              <a:t>和</a:t>
            </a:r>
            <a:r>
              <a:rPr lang="en-US" altLang="zh-CN" sz="3000" dirty="0"/>
              <a:t>JSON</a:t>
            </a:r>
            <a:r>
              <a:rPr lang="zh-CN" altLang="en-US" sz="3000" dirty="0"/>
              <a:t>格式相互转换</a:t>
            </a: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A40E4A5C-9053-4746-BB9D-3D2C1694BB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771550"/>
            <a:ext cx="288032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格式常用于一二维数据表示和存储，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也可以表示一二维数据。在网络信息传输中，可能需要统一表示方式，因此，需要在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格式间进行相互转换。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62063320-4337-4C1B-88BA-9198A9475D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2934725"/>
              </p:ext>
            </p:extLst>
          </p:nvPr>
        </p:nvGraphicFramePr>
        <p:xfrm>
          <a:off x="611560" y="3291830"/>
          <a:ext cx="2207444" cy="1243648"/>
        </p:xfrm>
        <a:graphic>
          <a:graphicData uri="http://schemas.openxmlformats.org/drawingml/2006/table">
            <a:tbl>
              <a:tblPr/>
              <a:tblGrid>
                <a:gridCol w="2207444">
                  <a:extLst>
                    <a:ext uri="{9D8B030D-6E8A-4147-A177-3AD203B41FA5}">
                      <a16:colId xmlns:a16="http://schemas.microsoft.com/office/drawing/2014/main" val="2320082203"/>
                    </a:ext>
                  </a:extLst>
                </a:gridCol>
              </a:tblGrid>
              <a:tr h="11664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同比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"120.7",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"121.4",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环比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"101.5"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6862582"/>
                  </a:ext>
                </a:extLst>
              </a:tr>
            </a:tbl>
          </a:graphicData>
        </a:graphic>
      </p:graphicFrame>
      <p:sp>
        <p:nvSpPr>
          <p:cNvPr id="6" name="矩形 3">
            <a:extLst>
              <a:ext uri="{FF2B5EF4-FFF2-40B4-BE49-F238E27FC236}">
                <a16:creationId xmlns:a16="http://schemas.microsoft.com/office/drawing/2014/main" id="{CA3FE5B8-A5D9-4C86-810C-AB8DD0B37B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6836" y="987574"/>
            <a:ext cx="383470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转换成</a:t>
            </a:r>
            <a:r>
              <a:rPr lang="en-US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格式的代码如下 </a:t>
            </a:r>
            <a:endParaRPr lang="zh-CN" altLang="en-US" sz="1800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A38E016A-A20A-4726-A7C8-8F9C4E9190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8137540"/>
              </p:ext>
            </p:extLst>
          </p:nvPr>
        </p:nvGraphicFramePr>
        <p:xfrm>
          <a:off x="3491880" y="1568018"/>
          <a:ext cx="5544616" cy="3023711"/>
        </p:xfrm>
        <a:graphic>
          <a:graphicData uri="http://schemas.openxmlformats.org/drawingml/2006/table">
            <a:tbl>
              <a:tblPr/>
              <a:tblGrid>
                <a:gridCol w="443001">
                  <a:extLst>
                    <a:ext uri="{9D8B030D-6E8A-4147-A177-3AD203B41FA5}">
                      <a16:colId xmlns:a16="http://schemas.microsoft.com/office/drawing/2014/main" val="3137268522"/>
                    </a:ext>
                  </a:extLst>
                </a:gridCol>
                <a:gridCol w="1302027">
                  <a:extLst>
                    <a:ext uri="{9D8B030D-6E8A-4147-A177-3AD203B41FA5}">
                      <a16:colId xmlns:a16="http://schemas.microsoft.com/office/drawing/2014/main" val="4255425188"/>
                    </a:ext>
                  </a:extLst>
                </a:gridCol>
                <a:gridCol w="2575655">
                  <a:extLst>
                    <a:ext uri="{9D8B030D-6E8A-4147-A177-3AD203B41FA5}">
                      <a16:colId xmlns:a16="http://schemas.microsoft.com/office/drawing/2014/main" val="1811114883"/>
                    </a:ext>
                  </a:extLst>
                </a:gridCol>
                <a:gridCol w="1223933">
                  <a:extLst>
                    <a:ext uri="{9D8B030D-6E8A-4147-A177-3AD203B41FA5}">
                      <a16:colId xmlns:a16="http://schemas.microsoft.com/office/drawing/2014/main" val="1393143670"/>
                    </a:ext>
                  </a:extLst>
                </a:gridCol>
              </a:tblGrid>
              <a:tr h="25003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14.1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e14.1csv2json.py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777081"/>
                  </a:ext>
                </a:extLst>
              </a:tr>
              <a:tr h="2476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#e14.1csv2json.py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json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open("price2016.csv", "r")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= []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line in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line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line.replace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("\n","")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ls.append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line.split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(','))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open("price2016.json", "w")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 range(1,len(ls)):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ls[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dict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(zip(ls[0], ls[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json.dump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(ls[1:],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sort_keys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=True, indent=4)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788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12981373"/>
      </p:ext>
    </p:extLst>
  </p:cSld>
  <p:clrMapOvr>
    <a:masterClrMapping/>
  </p:clrMapOvr>
  <p:transition spd="slow">
    <p:wipe dir="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CSV</a:t>
            </a:r>
            <a:r>
              <a:rPr lang="zh-CN" altLang="en-US" sz="3000" dirty="0"/>
              <a:t>和</a:t>
            </a:r>
            <a:r>
              <a:rPr lang="en-US" altLang="zh-CN" sz="3000" dirty="0"/>
              <a:t>JSON</a:t>
            </a:r>
            <a:r>
              <a:rPr lang="zh-CN" altLang="en-US" sz="3000" dirty="0"/>
              <a:t>格式相互转换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290AC99B-1235-4593-99AB-489F988DAA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3110394"/>
              </p:ext>
            </p:extLst>
          </p:nvPr>
        </p:nvGraphicFramePr>
        <p:xfrm>
          <a:off x="1043608" y="815239"/>
          <a:ext cx="3294459" cy="4053840"/>
        </p:xfrm>
        <a:graphic>
          <a:graphicData uri="http://schemas.openxmlformats.org/drawingml/2006/table">
            <a:tbl>
              <a:tblPr/>
              <a:tblGrid>
                <a:gridCol w="3294459">
                  <a:extLst>
                    <a:ext uri="{9D8B030D-6E8A-4147-A177-3AD203B41FA5}">
                      <a16:colId xmlns:a16="http://schemas.microsoft.com/office/drawing/2014/main" val="838689323"/>
                    </a:ext>
                  </a:extLst>
                </a:gridCol>
              </a:tblGrid>
              <a:tr h="325819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[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{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同比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"120.7",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城市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定基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"121.4",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环比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"101.5"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},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{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同比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"127.3",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城市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上海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定基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"127.8",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环比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"101.2"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},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{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同比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"119.4",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城市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广州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定基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"120",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环比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"101.3"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},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119" marR="24119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443153"/>
                  </a:ext>
                </a:extLst>
              </a:tr>
            </a:tbl>
          </a:graphicData>
        </a:graphic>
      </p:graphicFrame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F8515BD-64B7-483C-BBD1-326E3C2C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4097157"/>
              </p:ext>
            </p:extLst>
          </p:nvPr>
        </p:nvGraphicFramePr>
        <p:xfrm>
          <a:off x="5076056" y="815239"/>
          <a:ext cx="3186113" cy="4053840"/>
        </p:xfrm>
        <a:graphic>
          <a:graphicData uri="http://schemas.openxmlformats.org/drawingml/2006/table">
            <a:tbl>
              <a:tblPr/>
              <a:tblGrid>
                <a:gridCol w="3186113">
                  <a:extLst>
                    <a:ext uri="{9D8B030D-6E8A-4147-A177-3AD203B41FA5}">
                      <a16:colId xmlns:a16="http://schemas.microsoft.com/office/drawing/2014/main" val="237246092"/>
                    </a:ext>
                  </a:extLst>
                </a:gridCol>
              </a:tblGrid>
              <a:tr h="3619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{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同比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"140.9",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深圳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定基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"145.5",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环比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"102"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},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{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同比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"101.4",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沈阳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定基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"101.6",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环比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"100.1"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},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{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同比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"",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城市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"",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定基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"",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"</a:t>
                      </a:r>
                      <a:r>
                        <a:rPr kumimoji="0" lang="zh-CN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环比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": ""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}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]</a:t>
                      </a:r>
                      <a:endParaRPr kumimoji="0" lang="zh-CN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ourier New" panose="02070309020205020404" pitchFamily="49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117" marR="24117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77642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2591564"/>
      </p:ext>
    </p:extLst>
  </p:cSld>
  <p:clrMapOvr>
    <a:masterClrMapping/>
  </p:clrMapOvr>
  <p:transition spd="slow">
    <p:wipe dir="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2FEAE2-6B51-4AD2-A8FA-E79FE84A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66429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文件的打开与关闭：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B5A56F77-42BD-4E5B-9509-BF0BDE620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26344"/>
            <a:ext cx="8352928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对文本文件和二进制文件采用统一的操作步骤，即“打开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操作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关闭”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C9F2804F-2465-42CA-A4CD-95EA8F11E1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31" y="1995686"/>
            <a:ext cx="6129338" cy="2336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8760017"/>
      </p:ext>
    </p:extLst>
  </p:cSld>
  <p:clrMapOvr>
    <a:masterClrMapping/>
  </p:clrMapOvr>
  <p:transition spd="slow">
    <p:wipe dir="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000" dirty="0"/>
              <a:t>CSV</a:t>
            </a:r>
            <a:r>
              <a:rPr lang="zh-CN" altLang="en-US" sz="3000" dirty="0"/>
              <a:t>和</a:t>
            </a:r>
            <a:r>
              <a:rPr lang="en-US" altLang="zh-CN" sz="3000" dirty="0"/>
              <a:t>JSON</a:t>
            </a:r>
            <a:r>
              <a:rPr lang="zh-CN" altLang="en-US" sz="3000" dirty="0"/>
              <a:t>格式相互转换</a:t>
            </a:r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id="{1DA9E4B3-9183-45B2-BC88-7D6746422B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1136" y="771550"/>
            <a:ext cx="655201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将二维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JSON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格式数据转换成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CSV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格式的代码如下，供参考。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AFF5C5A-EF49-44E3-8616-5B6B56AB98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1331260"/>
              </p:ext>
            </p:extLst>
          </p:nvPr>
        </p:nvGraphicFramePr>
        <p:xfrm>
          <a:off x="1623107" y="1279381"/>
          <a:ext cx="5897785" cy="3463131"/>
        </p:xfrm>
        <a:graphic>
          <a:graphicData uri="http://schemas.openxmlformats.org/drawingml/2006/table">
            <a:tbl>
              <a:tblPr/>
              <a:tblGrid>
                <a:gridCol w="470760">
                  <a:extLst>
                    <a:ext uri="{9D8B030D-6E8A-4147-A177-3AD203B41FA5}">
                      <a16:colId xmlns:a16="http://schemas.microsoft.com/office/drawing/2014/main" val="3843642110"/>
                    </a:ext>
                  </a:extLst>
                </a:gridCol>
                <a:gridCol w="2005974">
                  <a:extLst>
                    <a:ext uri="{9D8B030D-6E8A-4147-A177-3AD203B41FA5}">
                      <a16:colId xmlns:a16="http://schemas.microsoft.com/office/drawing/2014/main" val="2096441431"/>
                    </a:ext>
                  </a:extLst>
                </a:gridCol>
                <a:gridCol w="2216908">
                  <a:extLst>
                    <a:ext uri="{9D8B030D-6E8A-4147-A177-3AD203B41FA5}">
                      <a16:colId xmlns:a16="http://schemas.microsoft.com/office/drawing/2014/main" val="2040457042"/>
                    </a:ext>
                  </a:extLst>
                </a:gridCol>
                <a:gridCol w="1204143">
                  <a:extLst>
                    <a:ext uri="{9D8B030D-6E8A-4147-A177-3AD203B41FA5}">
                      <a16:colId xmlns:a16="http://schemas.microsoft.com/office/drawing/2014/main" val="1879157859"/>
                    </a:ext>
                  </a:extLst>
                </a:gridCol>
              </a:tblGrid>
              <a:tr h="25003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e14.2json2csv.py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304665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749086"/>
                  </a:ext>
                </a:extLst>
              </a:tr>
              <a:tr h="2286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#14.2json2csv.py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import json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open("price2016.json", "r")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json.load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 = [ list(ls[0].keys()) 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item in ls: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data.append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(list(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item.values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fr.close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open("price2016_from_json.csv", "w")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item in data: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fw.write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(",".join(item) + "\n")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fw.close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86690701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99777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5520351"/>
      </p:ext>
    </p:extLst>
  </p:cSld>
  <p:clrMapOvr>
    <a:masterClrMapping/>
  </p:clrMapOvr>
  <p:transition spd="slow">
    <p:wipe dir="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14550" y="2800350"/>
            <a:ext cx="4800600" cy="51435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www.themegallery.com</a:t>
            </a:r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914650" y="3257550"/>
            <a:ext cx="3543300" cy="4572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4050" b="1" kern="10" dirty="0" err="1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ThankYou</a:t>
            </a:r>
            <a:r>
              <a:rPr lang="en-US" altLang="zh-CN" sz="405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zh-CN" altLang="en-US" sz="405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accent2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white">
          <a:xfrm>
            <a:off x="2286000" y="3886200"/>
            <a:ext cx="53149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Clr>
                <a:schemeClr val="tx1"/>
              </a:buCl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500" dirty="0">
                <a:ea typeface="宋体" panose="02010600030101010101" pitchFamily="2" charset="-122"/>
              </a:rPr>
              <a:t>www.hfut.edu.cn</a:t>
            </a:r>
          </a:p>
        </p:txBody>
      </p:sp>
    </p:spTree>
    <p:extLst>
      <p:ext uri="{BB962C8B-B14F-4D97-AF65-F5344CB8AC3E}">
        <p14:creationId xmlns:p14="http://schemas.microsoft.com/office/powerpoint/2010/main" val="82548237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2FEAE2-6B51-4AD2-A8FA-E79FE84A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66429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文件的打开与关闭：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6A684DE7-A176-4815-86DE-E3B6DDCDE1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545432"/>
            <a:ext cx="8280920" cy="2896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通过解释器内置的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open()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函数打开一个文件，并实现该文件与一个程序变量的关联，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open()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函数格式如下：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Courier New" panose="02070309020205020404" pitchFamily="49" charset="0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lang="zh-CN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变量名</a:t>
            </a:r>
            <a:r>
              <a:rPr lang="en-US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 = open(&lt;</a:t>
            </a:r>
            <a:r>
              <a:rPr lang="zh-CN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文件名</a:t>
            </a:r>
            <a:r>
              <a:rPr lang="en-US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&gt;, &lt;</a:t>
            </a:r>
            <a:r>
              <a:rPr lang="zh-CN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打开模式</a:t>
            </a:r>
            <a:r>
              <a:rPr lang="en-US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&gt;)</a:t>
            </a:r>
            <a:endParaRPr lang="zh-CN" altLang="zh-CN" sz="1350" b="1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9263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</a:p>
          <a:p>
            <a:pPr indent="449263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函数有两个参数：</a:t>
            </a:r>
            <a:r>
              <a:rPr lang="zh-CN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文件名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打开模式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。文件名可以是文件的实际名字，也可以是包含完整路径的名字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40252642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2FEAE2-6B51-4AD2-A8FA-E79FE84A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66429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文件的打开与关闭：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8468DAE7-E150-4287-8F6D-4702C29225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0068" y="1245236"/>
            <a:ext cx="72056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open()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函数提供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种基本的打开模式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A6306D89-DA71-44E5-8946-7061AF59D8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9314537"/>
              </p:ext>
            </p:extLst>
          </p:nvPr>
        </p:nvGraphicFramePr>
        <p:xfrm>
          <a:off x="791580" y="1795304"/>
          <a:ext cx="7560840" cy="2337118"/>
        </p:xfrm>
        <a:graphic>
          <a:graphicData uri="http://schemas.openxmlformats.org/drawingml/2006/table">
            <a:tbl>
              <a:tblPr/>
              <a:tblGrid>
                <a:gridCol w="1890570">
                  <a:extLst>
                    <a:ext uri="{9D8B030D-6E8A-4147-A177-3AD203B41FA5}">
                      <a16:colId xmlns:a16="http://schemas.microsoft.com/office/drawing/2014/main" val="954021343"/>
                    </a:ext>
                  </a:extLst>
                </a:gridCol>
                <a:gridCol w="5670270">
                  <a:extLst>
                    <a:ext uri="{9D8B030D-6E8A-4147-A177-3AD203B41FA5}">
                      <a16:colId xmlns:a16="http://schemas.microsoft.com/office/drawing/2014/main" val="681201520"/>
                    </a:ext>
                  </a:extLst>
                </a:gridCol>
              </a:tblGrid>
              <a:tr h="240060">
                <a:tc>
                  <a:txBody>
                    <a:bodyPr/>
                    <a:lstStyle>
                      <a:lvl1pPr indent="15875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15875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打开模式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2667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含义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b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005724"/>
                  </a:ext>
                </a:extLst>
              </a:tr>
              <a:tr h="2400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'r'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只读模式，如果文件不存在，返回异常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FileNotFoundError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，默认值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5743565"/>
                  </a:ext>
                </a:extLst>
              </a:tr>
              <a:tr h="2400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'w'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覆盖写模式，文件不存在则创建，存在则完全覆盖源文件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242869"/>
                  </a:ext>
                </a:extLst>
              </a:tr>
              <a:tr h="2400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'x'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创建写模式，文件不存在则创建，存在则返回异常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FileExistsError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658949"/>
                  </a:ext>
                </a:extLst>
              </a:tr>
              <a:tr h="2400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'a'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追加写模式，文件不存在则创建，存在则在原文件最后追加内容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6914585"/>
                  </a:ext>
                </a:extLst>
              </a:tr>
              <a:tr h="2400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'b'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二进制文件模式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1450473"/>
                  </a:ext>
                </a:extLst>
              </a:tr>
              <a:tr h="2400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't'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文本文件模式，默认值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667780"/>
                  </a:ext>
                </a:extLst>
              </a:tr>
              <a:tr h="2400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'+'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r/w/x/a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一同使用，在原功能基础上增加同时读写功能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78564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0828146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2FEAE2-6B51-4AD2-A8FA-E79FE84A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66429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文件的读写：</a:t>
            </a: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id="{152DA7BA-B5A4-4B96-AF92-D2158F857C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1203598"/>
            <a:ext cx="8352928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根据打开方式不同可以对文件进行相应的读写操作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，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提供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个常用的文件内容读取方法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8CF0798A-1FA1-4D26-8E24-7AE6245F9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7974989"/>
              </p:ext>
            </p:extLst>
          </p:nvPr>
        </p:nvGraphicFramePr>
        <p:xfrm>
          <a:off x="863588" y="2174866"/>
          <a:ext cx="7704855" cy="2381189"/>
        </p:xfrm>
        <a:graphic>
          <a:graphicData uri="http://schemas.openxmlformats.org/drawingml/2006/table">
            <a:tbl>
              <a:tblPr/>
              <a:tblGrid>
                <a:gridCol w="1913916">
                  <a:extLst>
                    <a:ext uri="{9D8B030D-6E8A-4147-A177-3AD203B41FA5}">
                      <a16:colId xmlns:a16="http://schemas.microsoft.com/office/drawing/2014/main" val="2419162970"/>
                    </a:ext>
                  </a:extLst>
                </a:gridCol>
                <a:gridCol w="5790939">
                  <a:extLst>
                    <a:ext uri="{9D8B030D-6E8A-4147-A177-3AD203B41FA5}">
                      <a16:colId xmlns:a16="http://schemas.microsoft.com/office/drawing/2014/main" val="3626974328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 indent="15875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15875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方法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anchor="b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 indent="266700"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26670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含义</a:t>
                      </a:r>
                      <a:endParaRPr kumimoji="0" lang="zh-CN" altLang="zh-CN" sz="1400" b="1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anchor="b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4346859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&lt;file&gt;.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readall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读入整个文件内容，返回一个字符串或字节流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*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anchor="b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492429"/>
                  </a:ext>
                </a:extLst>
              </a:tr>
              <a:tr h="5486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&lt;file&gt;.read(size=-1)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从文件中读入整个文件内容，如果给出参数，读入前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size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长度的字符串或字节流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42198"/>
                  </a:ext>
                </a:extLst>
              </a:tr>
              <a:tr h="5486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&lt;file&gt;.readline(size = -1)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从文件中读入一行内容，如果给出参数，读入该行前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size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长度的字符串或字节流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4878197"/>
                  </a:ext>
                </a:extLst>
              </a:tr>
              <a:tr h="5486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&lt;file&gt;.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readlines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333FF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(hint=-1)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3333FF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从文件中读入所有行，以每行为元素形成一个列表，如果给出参数，读入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hint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行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4" marR="51444" marT="0" marB="0"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802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0837794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文件的使用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id="{642FEAE2-6B51-4AD2-A8FA-E79FE84A91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552" y="750391"/>
            <a:ext cx="2664296" cy="46166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srgbClr val="808080">
                <a:alpha val="12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r>
              <a:rPr lang="zh-CN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文件的读写：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id="{B5631845-BBC8-4A74-93C6-7FAF68E345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21321"/>
            <a:ext cx="3754760" cy="454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latin typeface="宋体" panose="02010600030101010101" pitchFamily="2" charset="-122"/>
                <a:cs typeface="Courier New" panose="02070309020205020404" pitchFamily="49" charset="0"/>
              </a:rPr>
              <a:t>微实例：文本文件逐行打印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750C8E3A-8F4D-419C-858C-DBBE49360A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7905238"/>
              </p:ext>
            </p:extLst>
          </p:nvPr>
        </p:nvGraphicFramePr>
        <p:xfrm>
          <a:off x="548720" y="1790499"/>
          <a:ext cx="3888432" cy="1906065"/>
        </p:xfrm>
        <a:graphic>
          <a:graphicData uri="http://schemas.openxmlformats.org/drawingml/2006/table">
            <a:tbl>
              <a:tblPr/>
              <a:tblGrid>
                <a:gridCol w="309565">
                  <a:extLst>
                    <a:ext uri="{9D8B030D-6E8A-4147-A177-3AD203B41FA5}">
                      <a16:colId xmlns:a16="http://schemas.microsoft.com/office/drawing/2014/main" val="3614165887"/>
                    </a:ext>
                  </a:extLst>
                </a:gridCol>
                <a:gridCol w="825505">
                  <a:extLst>
                    <a:ext uri="{9D8B030D-6E8A-4147-A177-3AD203B41FA5}">
                      <a16:colId xmlns:a16="http://schemas.microsoft.com/office/drawing/2014/main" val="450613064"/>
                    </a:ext>
                  </a:extLst>
                </a:gridCol>
                <a:gridCol w="2302858">
                  <a:extLst>
                    <a:ext uri="{9D8B030D-6E8A-4147-A177-3AD203B41FA5}">
                      <a16:colId xmlns:a16="http://schemas.microsoft.com/office/drawing/2014/main" val="1331682561"/>
                    </a:ext>
                  </a:extLst>
                </a:gridCol>
                <a:gridCol w="450504">
                  <a:extLst>
                    <a:ext uri="{9D8B030D-6E8A-4147-A177-3AD203B41FA5}">
                      <a16:colId xmlns:a16="http://schemas.microsoft.com/office/drawing/2014/main" val="531466872"/>
                    </a:ext>
                  </a:extLst>
                </a:gridCol>
              </a:tblGrid>
              <a:tr h="304109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微实例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m7.2PrintFilebyLines.py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1402159"/>
                  </a:ext>
                </a:extLst>
              </a:tr>
              <a:tr h="5738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1953779"/>
                  </a:ext>
                </a:extLst>
              </a:tr>
              <a:tr h="139431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fname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input(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请输入要打开的文件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 "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fname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"r")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line in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fo.readlines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print(line)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597126"/>
                  </a:ext>
                </a:extLst>
              </a:tr>
              <a:tr h="9324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8" marR="51428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73111962"/>
                  </a:ext>
                </a:extLst>
              </a:tr>
            </a:tbl>
          </a:graphicData>
        </a:graphic>
      </p:graphicFrame>
      <p:sp>
        <p:nvSpPr>
          <p:cNvPr id="7" name="矩形 1">
            <a:extLst>
              <a:ext uri="{FF2B5EF4-FFF2-40B4-BE49-F238E27FC236}">
                <a16:creationId xmlns:a16="http://schemas.microsoft.com/office/drawing/2014/main" id="{35138B0C-FCA6-4CCA-930E-AAC66EADD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0455" y="3024008"/>
            <a:ext cx="398390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1" dirty="0">
                <a:latin typeface="宋体" panose="02010600030101010101" pitchFamily="2" charset="-122"/>
                <a:cs typeface="Courier New" panose="02070309020205020404" pitchFamily="49" charset="0"/>
              </a:rPr>
              <a:t>微实例：</a:t>
            </a:r>
            <a:r>
              <a:rPr lang="zh-CN" altLang="zh-CN" sz="1800" b="1" dirty="0">
                <a:latin typeface="宋体" panose="02010600030101010101" pitchFamily="2" charset="-122"/>
                <a:cs typeface="Courier New" panose="02070309020205020404" pitchFamily="49" charset="0"/>
              </a:rPr>
              <a:t>遍历文件的所有行</a:t>
            </a:r>
            <a:endParaRPr lang="zh-CN" altLang="en-US" sz="1800" b="1" dirty="0">
              <a:latin typeface="宋体" panose="02010600030101010101" pitchFamily="2" charset="-122"/>
              <a:cs typeface="Courier New" panose="02070309020205020404" pitchFamily="49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05054173-8FA8-4B56-81A4-E033DF91CE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4782672"/>
              </p:ext>
            </p:extLst>
          </p:nvPr>
        </p:nvGraphicFramePr>
        <p:xfrm>
          <a:off x="4850757" y="3469084"/>
          <a:ext cx="3983906" cy="1467485"/>
        </p:xfrm>
        <a:graphic>
          <a:graphicData uri="http://schemas.openxmlformats.org/drawingml/2006/table">
            <a:tbl>
              <a:tblPr/>
              <a:tblGrid>
                <a:gridCol w="266751">
                  <a:extLst>
                    <a:ext uri="{9D8B030D-6E8A-4147-A177-3AD203B41FA5}">
                      <a16:colId xmlns:a16="http://schemas.microsoft.com/office/drawing/2014/main" val="1727302176"/>
                    </a:ext>
                  </a:extLst>
                </a:gridCol>
                <a:gridCol w="3717155">
                  <a:extLst>
                    <a:ext uri="{9D8B030D-6E8A-4147-A177-3AD203B41FA5}">
                      <a16:colId xmlns:a16="http://schemas.microsoft.com/office/drawing/2014/main" val="3988935390"/>
                    </a:ext>
                  </a:extLst>
                </a:gridCol>
              </a:tblGrid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7436981"/>
                  </a:ext>
                </a:extLst>
              </a:tr>
              <a:tr h="117633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fname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input(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请输入要打开的文件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 "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= open(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fname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"r")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line in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print(line)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fo.close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012015"/>
                  </a:ext>
                </a:extLst>
              </a:tr>
              <a:tr h="940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258801"/>
                  </a:ext>
                </a:extLst>
              </a:tr>
            </a:tbl>
          </a:graphicData>
        </a:graphic>
      </p:graphicFrame>
      <p:sp>
        <p:nvSpPr>
          <p:cNvPr id="9" name="矩形 1">
            <a:extLst>
              <a:ext uri="{FF2B5EF4-FFF2-40B4-BE49-F238E27FC236}">
                <a16:creationId xmlns:a16="http://schemas.microsoft.com/office/drawing/2014/main" id="{81823FFD-EE23-4745-9176-E9F218882A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36546" y="1212056"/>
            <a:ext cx="4271938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如果程序需要逐行处理文件内容，建议采用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下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述代码格式：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4" indent="539750" algn="just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fo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= open(</a:t>
            </a:r>
            <a:r>
              <a:rPr lang="en-US" altLang="zh-CN" sz="1600" b="1" dirty="0" err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fname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, 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r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"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)</a:t>
            </a:r>
            <a:endParaRPr lang="zh-CN" altLang="zh-CN" sz="16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4" indent="539750" algn="just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for line in </a:t>
            </a:r>
            <a:r>
              <a:rPr lang="en-US" altLang="zh-CN" sz="1600" b="1" dirty="0" err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fo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:</a:t>
            </a:r>
            <a:endParaRPr lang="zh-CN" altLang="zh-CN" sz="16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4" indent="539750" algn="just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    # </a:t>
            </a:r>
            <a:r>
              <a:rPr lang="zh-CN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处理一行数据</a:t>
            </a:r>
            <a:endParaRPr lang="zh-CN" altLang="zh-CN" sz="16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lvl="4" indent="539750" algn="just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fo.close</a:t>
            </a:r>
            <a:r>
              <a:rPr lang="en-US" altLang="zh-CN" sz="16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()</a:t>
            </a:r>
            <a:endParaRPr lang="zh-CN" altLang="zh-CN" sz="16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74977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101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01"/>
                            </p:stCondLst>
                            <p:childTnLst>
                              <p:par>
                                <p:cTn id="2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theme/theme1.xml><?xml version="1.0" encoding="utf-8"?>
<a:theme xmlns:a="http://schemas.openxmlformats.org/drawingml/2006/main" name="计算机网络导论">
  <a:themeElements>
    <a:clrScheme name="Office 主题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主题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计算机网络导论" id="{9B6757F1-39F4-4CAD-A453-7C86058A60BC}" vid="{AF05E7AE-231F-4B09-9E2E-3493E49854C0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45555</TotalTime>
  <Pages>242</Pages>
  <Words>6380</Words>
  <Application>Microsoft Office PowerPoint</Application>
  <PresentationFormat>全屏显示(16:9)</PresentationFormat>
  <Paragraphs>1040</Paragraphs>
  <Slides>51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51</vt:i4>
      </vt:variant>
    </vt:vector>
  </HeadingPairs>
  <TitlesOfParts>
    <vt:vector size="69" baseType="lpstr">
      <vt:lpstr>仿宋</vt:lpstr>
      <vt:lpstr>黑体</vt:lpstr>
      <vt:lpstr>华文行楷</vt:lpstr>
      <vt:lpstr>华文琥珀</vt:lpstr>
      <vt:lpstr>华文隶书</vt:lpstr>
      <vt:lpstr>华文新魏</vt:lpstr>
      <vt:lpstr>楷体</vt:lpstr>
      <vt:lpstr>宋体</vt:lpstr>
      <vt:lpstr>微软雅黑</vt:lpstr>
      <vt:lpstr>Arial</vt:lpstr>
      <vt:lpstr>Calibri</vt:lpstr>
      <vt:lpstr>Cambria</vt:lpstr>
      <vt:lpstr>Courier New</vt:lpstr>
      <vt:lpstr>Palatino Linotype</vt:lpstr>
      <vt:lpstr>Times New Roman</vt:lpstr>
      <vt:lpstr>Verdana</vt:lpstr>
      <vt:lpstr>Wingdings</vt:lpstr>
      <vt:lpstr>计算机网络导论</vt:lpstr>
      <vt:lpstr>Python语言程序设计-5</vt:lpstr>
      <vt:lpstr>文件的使用</vt:lpstr>
      <vt:lpstr>文件的使用</vt:lpstr>
      <vt:lpstr>文件的使用</vt:lpstr>
      <vt:lpstr>文件的使用</vt:lpstr>
      <vt:lpstr>文件的使用</vt:lpstr>
      <vt:lpstr>文件的使用</vt:lpstr>
      <vt:lpstr>文件的使用</vt:lpstr>
      <vt:lpstr>文件的使用</vt:lpstr>
      <vt:lpstr>文件的使用</vt:lpstr>
      <vt:lpstr>文件的使用</vt:lpstr>
      <vt:lpstr>os模块</vt:lpstr>
      <vt:lpstr>os模块</vt:lpstr>
      <vt:lpstr>os.path模块</vt:lpstr>
      <vt:lpstr>os.path模块</vt:lpstr>
      <vt:lpstr>PIL库的使用</vt:lpstr>
      <vt:lpstr>PIL库的使用</vt:lpstr>
      <vt:lpstr>PIL库的使用</vt:lpstr>
      <vt:lpstr>PIL库的使用</vt:lpstr>
      <vt:lpstr>PIL库的使用</vt:lpstr>
      <vt:lpstr>PIL库的使用</vt:lpstr>
      <vt:lpstr>PIL库的使用</vt:lpstr>
      <vt:lpstr>PIL库的使用</vt:lpstr>
      <vt:lpstr>PIL库的使用</vt:lpstr>
      <vt:lpstr>PIL库的使用</vt:lpstr>
      <vt:lpstr>PIL库的使用</vt:lpstr>
      <vt:lpstr>PIL库的使用</vt:lpstr>
      <vt:lpstr>图像字符画绘制</vt:lpstr>
      <vt:lpstr>图像字符画绘制</vt:lpstr>
      <vt:lpstr>一二维数据格式化和处理</vt:lpstr>
      <vt:lpstr>一二维数据格式化和处理</vt:lpstr>
      <vt:lpstr>一二维数据格式化和处理</vt:lpstr>
      <vt:lpstr>一二维数据格式化和处理</vt:lpstr>
      <vt:lpstr>一二维数据格式化和处理</vt:lpstr>
      <vt:lpstr>一二维数据格式化和处理</vt:lpstr>
      <vt:lpstr>一二维数据格式化和处理</vt:lpstr>
      <vt:lpstr>一二维数据格式化和处理</vt:lpstr>
      <vt:lpstr>一二维数据格式化和处理</vt:lpstr>
      <vt:lpstr>一二维数据格式化和处理</vt:lpstr>
      <vt:lpstr>CSV格式的HTML展示</vt:lpstr>
      <vt:lpstr>CSV格式的HTML展示</vt:lpstr>
      <vt:lpstr>CSV格式的HTML展示</vt:lpstr>
      <vt:lpstr>CSV格式的HTML展示</vt:lpstr>
      <vt:lpstr>高维数据的格式化</vt:lpstr>
      <vt:lpstr>高维数据的格式化</vt:lpstr>
      <vt:lpstr>json库的使用</vt:lpstr>
      <vt:lpstr>json库的使用</vt:lpstr>
      <vt:lpstr>CSV和JSON格式相互转换</vt:lpstr>
      <vt:lpstr>CSV和JSON格式相互转换</vt:lpstr>
      <vt:lpstr>CSV和JSON格式相互转换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计算机文化基础</dc:title>
  <dc:subject>第4版</dc:subject>
  <dc:creator>同济大学计算机基础教研室</dc:creator>
  <cp:lastModifiedBy>Xuan</cp:lastModifiedBy>
  <cp:revision>1243</cp:revision>
  <cp:lastPrinted>1999-01-27T10:46:04Z</cp:lastPrinted>
  <dcterms:created xsi:type="dcterms:W3CDTF">1996-12-01T19:28:20Z</dcterms:created>
  <dcterms:modified xsi:type="dcterms:W3CDTF">2018-04-09T07:31:10Z</dcterms:modified>
</cp:coreProperties>
</file>